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handoutMasterIdLst>
    <p:handoutMasterId r:id="rId46"/>
  </p:handoutMasterIdLst>
  <p:sldIdLst>
    <p:sldId id="418" r:id="rId2"/>
    <p:sldId id="443" r:id="rId3"/>
    <p:sldId id="417" r:id="rId4"/>
    <p:sldId id="444" r:id="rId5"/>
    <p:sldId id="446" r:id="rId6"/>
    <p:sldId id="445" r:id="rId7"/>
    <p:sldId id="451" r:id="rId8"/>
    <p:sldId id="454" r:id="rId9"/>
    <p:sldId id="453" r:id="rId10"/>
    <p:sldId id="455" r:id="rId11"/>
    <p:sldId id="448" r:id="rId12"/>
    <p:sldId id="457" r:id="rId13"/>
    <p:sldId id="458" r:id="rId14"/>
    <p:sldId id="459" r:id="rId15"/>
    <p:sldId id="460" r:id="rId16"/>
    <p:sldId id="461" r:id="rId17"/>
    <p:sldId id="464" r:id="rId18"/>
    <p:sldId id="463" r:id="rId19"/>
    <p:sldId id="456" r:id="rId20"/>
    <p:sldId id="467" r:id="rId21"/>
    <p:sldId id="465" r:id="rId22"/>
    <p:sldId id="447" r:id="rId23"/>
    <p:sldId id="469" r:id="rId24"/>
    <p:sldId id="468" r:id="rId25"/>
    <p:sldId id="470" r:id="rId26"/>
    <p:sldId id="472" r:id="rId27"/>
    <p:sldId id="474" r:id="rId28"/>
    <p:sldId id="473" r:id="rId29"/>
    <p:sldId id="475" r:id="rId30"/>
    <p:sldId id="476" r:id="rId31"/>
    <p:sldId id="477" r:id="rId32"/>
    <p:sldId id="478" r:id="rId33"/>
    <p:sldId id="479" r:id="rId34"/>
    <p:sldId id="484" r:id="rId35"/>
    <p:sldId id="471" r:id="rId36"/>
    <p:sldId id="482" r:id="rId37"/>
    <p:sldId id="483" r:id="rId38"/>
    <p:sldId id="405" r:id="rId39"/>
    <p:sldId id="293" r:id="rId40"/>
    <p:sldId id="306" r:id="rId41"/>
    <p:sldId id="416" r:id="rId42"/>
    <p:sldId id="281" r:id="rId43"/>
    <p:sldId id="466" r:id="rId44"/>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Estilo Mé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202B0CA-FC54-4496-8BCA-5EF66A818D29}" styleName="Estilo E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57" autoAdjust="0"/>
    <p:restoredTop sz="87046" autoAdjust="0"/>
  </p:normalViewPr>
  <p:slideViewPr>
    <p:cSldViewPr snapToGrid="0">
      <p:cViewPr varScale="1">
        <p:scale>
          <a:sx n="72" d="100"/>
          <a:sy n="72" d="100"/>
        </p:scale>
        <p:origin x="1085" y="48"/>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22/07/2023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22/07/2023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Redes Adversárias Generativas (</a:t>
            </a:r>
            <a:r>
              <a:rPr lang="pt-BR" b="0" i="0" dirty="0" err="1">
                <a:solidFill>
                  <a:srgbClr val="374151"/>
                </a:solidFill>
                <a:effectLst/>
                <a:latin typeface="Söhne"/>
              </a:rPr>
              <a:t>Generative</a:t>
            </a:r>
            <a:r>
              <a:rPr lang="pt-BR" b="0" i="0" dirty="0">
                <a:solidFill>
                  <a:srgbClr val="374151"/>
                </a:solidFill>
                <a:effectLst/>
                <a:latin typeface="Söhne"/>
              </a:rPr>
              <a:t> Adversarial Networks - </a:t>
            </a:r>
            <a:r>
              <a:rPr lang="pt-BR" b="0" i="0" dirty="0" err="1">
                <a:solidFill>
                  <a:srgbClr val="374151"/>
                </a:solidFill>
                <a:effectLst/>
                <a:latin typeface="Söhne"/>
              </a:rPr>
              <a:t>GANs</a:t>
            </a:r>
            <a:r>
              <a:rPr lang="pt-BR" b="0" i="0" dirty="0">
                <a:solidFill>
                  <a:srgbClr val="374151"/>
                </a:solidFill>
                <a:effectLst/>
                <a:latin typeface="Söhne"/>
              </a:rPr>
              <a:t>) são um tipo especial de arquitetura de rede neural que consiste em duas redes em competição: o gerador e o discriminador. O gerador cria dados sintéticos que se assemelham aos dados reais, enquanto o discriminador tenta distinguir entre os dados reais e os dados gerados pelo gerador. Essa competição leva a um aprimoramento mútuo, onde o gerador aprende a produzir dados mais realistas, enquanto o discriminador se torna mais habilidoso em distinguir os dados reais dos sintéticos. </a:t>
            </a:r>
            <a:r>
              <a:rPr lang="pt-BR" b="0" i="0" dirty="0" err="1">
                <a:solidFill>
                  <a:srgbClr val="374151"/>
                </a:solidFill>
                <a:effectLst/>
                <a:latin typeface="Söhne"/>
              </a:rPr>
              <a:t>GANs</a:t>
            </a:r>
            <a:r>
              <a:rPr lang="pt-BR" b="0" i="0" dirty="0">
                <a:solidFill>
                  <a:srgbClr val="374151"/>
                </a:solidFill>
                <a:effectLst/>
                <a:latin typeface="Söhne"/>
              </a:rPr>
              <a:t> são amplamente usadas em geração de imagens, vídeos e sons realistas, bem como em outras tarefas de geração de dados.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2138094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153583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1F1F1F"/>
                </a:solidFill>
                <a:effectLst/>
                <a:latin typeface="Google Sans"/>
              </a:rPr>
              <a:t>FLOPS é uma sigla para Floating Point </a:t>
            </a:r>
            <a:r>
              <a:rPr lang="pt-BR" b="0" i="0" dirty="0" err="1">
                <a:solidFill>
                  <a:srgbClr val="1F1F1F"/>
                </a:solidFill>
                <a:effectLst/>
                <a:latin typeface="Google Sans"/>
              </a:rPr>
              <a:t>Operations</a:t>
            </a:r>
            <a:r>
              <a:rPr lang="pt-BR" b="0" i="0" dirty="0">
                <a:solidFill>
                  <a:srgbClr val="1F1F1F"/>
                </a:solidFill>
                <a:effectLst/>
                <a:latin typeface="Google Sans"/>
              </a:rPr>
              <a:t> Per </a:t>
            </a:r>
            <a:r>
              <a:rPr lang="pt-BR" b="0" i="0" dirty="0" err="1">
                <a:solidFill>
                  <a:srgbClr val="1F1F1F"/>
                </a:solidFill>
                <a:effectLst/>
                <a:latin typeface="Google Sans"/>
              </a:rPr>
              <a:t>Second</a:t>
            </a:r>
            <a:r>
              <a:rPr lang="pt-BR" b="0" i="0" dirty="0">
                <a:solidFill>
                  <a:srgbClr val="1F1F1F"/>
                </a:solidFill>
                <a:effectLst/>
                <a:latin typeface="Google Sans"/>
              </a:rPr>
              <a:t>. É uma medida da velocidade de um processador que executa operações de ponto flutuante. As operações de ponto flutuante são usadas em uma ampla gama de aplicações, incluindo computação científica, inteligência artificial e jogos.</a:t>
            </a:r>
          </a:p>
          <a:p>
            <a:pPr algn="l"/>
            <a:r>
              <a:rPr lang="pt-BR" b="0" i="0" dirty="0">
                <a:solidFill>
                  <a:srgbClr val="1F1F1F"/>
                </a:solidFill>
                <a:effectLst/>
                <a:latin typeface="Google Sans"/>
              </a:rPr>
              <a:t>O número de FLOPS de um processador é medido em bilhões (GFLOPS) ou trilhões (TFLOPS). Quanto maior o número de FLOPS, mais rápido o processador pode executar operações de ponto flutuante.</a:t>
            </a:r>
          </a:p>
          <a:p>
            <a:pPr algn="l"/>
            <a:r>
              <a:rPr lang="pt-BR" b="0" i="0" dirty="0">
                <a:solidFill>
                  <a:srgbClr val="1F1F1F"/>
                </a:solidFill>
                <a:effectLst/>
                <a:latin typeface="Google Sans"/>
              </a:rPr>
              <a:t>Os processadores que podem executar um grande número de FLOPS são usados em aplicações que exigem muito poder de computação, como simulações científicas, aprendizado de máquina e jogos de realidade virtual.</a:t>
            </a:r>
          </a:p>
          <a:p>
            <a:endParaRPr lang="pt-BR" dirty="0"/>
          </a:p>
          <a:p>
            <a:endParaRPr lang="pt-BR" dirty="0"/>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é uma rede neural </a:t>
            </a:r>
            <a:r>
              <a:rPr lang="pt-BR" b="0" i="0" dirty="0" err="1">
                <a:solidFill>
                  <a:srgbClr val="1F1F1F"/>
                </a:solidFill>
                <a:effectLst/>
                <a:latin typeface="Google Sans"/>
              </a:rPr>
              <a:t>convolucional</a:t>
            </a:r>
            <a:r>
              <a:rPr lang="pt-BR" b="0" i="0" dirty="0">
                <a:solidFill>
                  <a:srgbClr val="1F1F1F"/>
                </a:solidFill>
                <a:effectLst/>
                <a:latin typeface="Google Sans"/>
              </a:rPr>
              <a:t> (CNN) que foi desenvolvida por Alex </a:t>
            </a:r>
            <a:r>
              <a:rPr lang="pt-BR" b="0" i="0" dirty="0" err="1">
                <a:solidFill>
                  <a:srgbClr val="1F1F1F"/>
                </a:solidFill>
                <a:effectLst/>
                <a:latin typeface="Google Sans"/>
              </a:rPr>
              <a:t>Krizhevsky</a:t>
            </a:r>
            <a:r>
              <a:rPr lang="pt-BR" b="0" i="0" dirty="0">
                <a:solidFill>
                  <a:srgbClr val="1F1F1F"/>
                </a:solidFill>
                <a:effectLst/>
                <a:latin typeface="Google Sans"/>
              </a:rPr>
              <a:t>, Ilya </a:t>
            </a:r>
            <a:r>
              <a:rPr lang="pt-BR" b="0" i="0" dirty="0" err="1">
                <a:solidFill>
                  <a:srgbClr val="1F1F1F"/>
                </a:solidFill>
                <a:effectLst/>
                <a:latin typeface="Google Sans"/>
              </a:rPr>
              <a:t>Sutskever</a:t>
            </a:r>
            <a:r>
              <a:rPr lang="pt-BR" b="0" i="0" dirty="0">
                <a:solidFill>
                  <a:srgbClr val="1F1F1F"/>
                </a:solidFill>
                <a:effectLst/>
                <a:latin typeface="Google Sans"/>
              </a:rPr>
              <a:t> e Geoffrey </a:t>
            </a:r>
            <a:r>
              <a:rPr lang="pt-BR" b="0" i="0" dirty="0" err="1">
                <a:solidFill>
                  <a:srgbClr val="1F1F1F"/>
                </a:solidFill>
                <a:effectLst/>
                <a:latin typeface="Google Sans"/>
              </a:rPr>
              <a:t>Hinton</a:t>
            </a:r>
            <a:r>
              <a:rPr lang="pt-BR" b="0" i="0" dirty="0">
                <a:solidFill>
                  <a:srgbClr val="1F1F1F"/>
                </a:solidFill>
                <a:effectLst/>
                <a:latin typeface="Google Sans"/>
              </a:rPr>
              <a:t> em 2012. Ela foi usada para ganhar o desafio </a:t>
            </a:r>
            <a:r>
              <a:rPr lang="pt-BR" b="0" i="0" dirty="0" err="1">
                <a:solidFill>
                  <a:srgbClr val="1F1F1F"/>
                </a:solidFill>
                <a:effectLst/>
                <a:latin typeface="Google Sans"/>
              </a:rPr>
              <a:t>ImageNet</a:t>
            </a:r>
            <a:r>
              <a:rPr lang="pt-BR" b="0" i="0" dirty="0">
                <a:solidFill>
                  <a:srgbClr val="1F1F1F"/>
                </a:solidFill>
                <a:effectLst/>
                <a:latin typeface="Google Sans"/>
              </a:rPr>
              <a:t> Large </a:t>
            </a:r>
            <a:r>
              <a:rPr lang="pt-BR" b="0" i="0" dirty="0" err="1">
                <a:solidFill>
                  <a:srgbClr val="1F1F1F"/>
                </a:solidFill>
                <a:effectLst/>
                <a:latin typeface="Google Sans"/>
              </a:rPr>
              <a:t>Scale</a:t>
            </a:r>
            <a:r>
              <a:rPr lang="pt-BR" b="0" i="0" dirty="0">
                <a:solidFill>
                  <a:srgbClr val="1F1F1F"/>
                </a:solidFill>
                <a:effectLst/>
                <a:latin typeface="Google Sans"/>
              </a:rPr>
              <a:t> Visual </a:t>
            </a:r>
            <a:r>
              <a:rPr lang="pt-BR" b="0" i="0" dirty="0" err="1">
                <a:solidFill>
                  <a:srgbClr val="1F1F1F"/>
                </a:solidFill>
                <a:effectLst/>
                <a:latin typeface="Google Sans"/>
              </a:rPr>
              <a:t>Recognition</a:t>
            </a:r>
            <a:r>
              <a:rPr lang="pt-BR" b="0" i="0" dirty="0">
                <a:solidFill>
                  <a:srgbClr val="1F1F1F"/>
                </a:solidFill>
                <a:effectLst/>
                <a:latin typeface="Google Sans"/>
              </a:rPr>
              <a:t> 2012, batendo os recordes de precisão anteriores por uma margem significativa.</a:t>
            </a:r>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foi uma rede muito grande e complexa para a época, com 60 milhões de parâmetros. Ela também foi uma das primeiras </a:t>
            </a:r>
            <a:r>
              <a:rPr lang="pt-BR" b="0" i="0" dirty="0" err="1">
                <a:solidFill>
                  <a:srgbClr val="1F1F1F"/>
                </a:solidFill>
                <a:effectLst/>
                <a:latin typeface="Google Sans"/>
              </a:rPr>
              <a:t>CNNs</a:t>
            </a:r>
            <a:r>
              <a:rPr lang="pt-BR" b="0" i="0" dirty="0">
                <a:solidFill>
                  <a:srgbClr val="1F1F1F"/>
                </a:solidFill>
                <a:effectLst/>
                <a:latin typeface="Google Sans"/>
              </a:rPr>
              <a:t> a usar </a:t>
            </a:r>
            <a:r>
              <a:rPr lang="pt-BR" b="0" i="0" dirty="0" err="1">
                <a:solidFill>
                  <a:srgbClr val="1F1F1F"/>
                </a:solidFill>
                <a:effectLst/>
                <a:latin typeface="Google Sans"/>
              </a:rPr>
              <a:t>GPUs</a:t>
            </a:r>
            <a:r>
              <a:rPr lang="pt-BR" b="0" i="0" dirty="0">
                <a:solidFill>
                  <a:srgbClr val="1F1F1F"/>
                </a:solidFill>
                <a:effectLst/>
                <a:latin typeface="Google Sans"/>
              </a:rPr>
              <a:t> para treinamento, o que permitiu que ela fosse treinada em um tempo relativamente curto.</a:t>
            </a:r>
          </a:p>
          <a:p>
            <a:pPr algn="l"/>
            <a:r>
              <a:rPr lang="pt-BR" b="0" i="0" dirty="0">
                <a:solidFill>
                  <a:srgbClr val="1F1F1F"/>
                </a:solidFill>
                <a:effectLst/>
                <a:latin typeface="Google Sans"/>
              </a:rPr>
              <a:t>O sucesso da </a:t>
            </a:r>
            <a:r>
              <a:rPr lang="pt-BR" b="0" i="0" dirty="0" err="1">
                <a:solidFill>
                  <a:srgbClr val="1F1F1F"/>
                </a:solidFill>
                <a:effectLst/>
                <a:latin typeface="Google Sans"/>
              </a:rPr>
              <a:t>AlexNet</a:t>
            </a:r>
            <a:r>
              <a:rPr lang="pt-BR" b="0" i="0" dirty="0">
                <a:solidFill>
                  <a:srgbClr val="1F1F1F"/>
                </a:solidFill>
                <a:effectLst/>
                <a:latin typeface="Google Sans"/>
              </a:rPr>
              <a:t> levou a um aumento no interesse em </a:t>
            </a:r>
            <a:r>
              <a:rPr lang="pt-BR" b="0" i="0" dirty="0" err="1">
                <a:solidFill>
                  <a:srgbClr val="1F1F1F"/>
                </a:solidFill>
                <a:effectLst/>
                <a:latin typeface="Google Sans"/>
              </a:rPr>
              <a:t>CNNs</a:t>
            </a:r>
            <a:r>
              <a:rPr lang="pt-BR" b="0" i="0" dirty="0">
                <a:solidFill>
                  <a:srgbClr val="1F1F1F"/>
                </a:solidFill>
                <a:effectLst/>
                <a:latin typeface="Google Sans"/>
              </a:rPr>
              <a:t> e ajudou a impulsionar a revolução do aprendizado profundo. Hoje, as </a:t>
            </a:r>
            <a:r>
              <a:rPr lang="pt-BR" b="0" i="0" dirty="0" err="1">
                <a:solidFill>
                  <a:srgbClr val="1F1F1F"/>
                </a:solidFill>
                <a:effectLst/>
                <a:latin typeface="Google Sans"/>
              </a:rPr>
              <a:t>CNNs</a:t>
            </a:r>
            <a:r>
              <a:rPr lang="pt-BR" b="0" i="0" dirty="0">
                <a:solidFill>
                  <a:srgbClr val="1F1F1F"/>
                </a:solidFill>
                <a:effectLst/>
                <a:latin typeface="Google Sans"/>
              </a:rPr>
              <a:t> são usadas em uma ampla gama de aplicações, incluindo reconhecimento de imagem, detecção de objetos e tradução automática.</a:t>
            </a:r>
          </a:p>
          <a:p>
            <a:pPr algn="l"/>
            <a:r>
              <a:rPr lang="pt-BR" b="0" i="0" dirty="0">
                <a:solidFill>
                  <a:srgbClr val="1F1F1F"/>
                </a:solidFill>
                <a:effectLst/>
                <a:latin typeface="Google Sans"/>
              </a:rPr>
              <a:t>Aqui estão alguns dos principais recursos da </a:t>
            </a:r>
            <a:r>
              <a:rPr lang="pt-BR" b="0" i="0" dirty="0" err="1">
                <a:solidFill>
                  <a:srgbClr val="1F1F1F"/>
                </a:solidFill>
                <a:effectLst/>
                <a:latin typeface="Google Sans"/>
              </a:rPr>
              <a:t>AlexNet</a:t>
            </a:r>
            <a:r>
              <a:rPr lang="pt-BR" b="0" i="0" dirty="0">
                <a:solidFill>
                  <a:srgbClr val="1F1F1F"/>
                </a:solidFill>
                <a:effectLst/>
                <a:latin typeface="Google Sans"/>
              </a:rPr>
              <a:t>:</a:t>
            </a:r>
          </a:p>
          <a:p>
            <a:pPr algn="l">
              <a:buFont typeface="Arial" panose="020B0604020202020204" pitchFamily="34" charset="0"/>
              <a:buChar char="•"/>
            </a:pPr>
            <a:r>
              <a:rPr lang="pt-BR" b="0" i="0" dirty="0">
                <a:solidFill>
                  <a:srgbClr val="1F1F1F"/>
                </a:solidFill>
                <a:effectLst/>
                <a:latin typeface="Google Sans"/>
              </a:rPr>
              <a:t>Ela usou </a:t>
            </a:r>
            <a:r>
              <a:rPr lang="pt-BR" b="0" i="0" dirty="0" err="1">
                <a:solidFill>
                  <a:srgbClr val="1F1F1F"/>
                </a:solidFill>
                <a:effectLst/>
                <a:latin typeface="Google Sans"/>
              </a:rPr>
              <a:t>GPUs</a:t>
            </a:r>
            <a:r>
              <a:rPr lang="pt-BR" b="0" i="0" dirty="0">
                <a:solidFill>
                  <a:srgbClr val="1F1F1F"/>
                </a:solidFill>
                <a:effectLst/>
                <a:latin typeface="Google Sans"/>
              </a:rPr>
              <a:t> para treinamento, o que permitiu que ela fosse treinada em um tempo relativamente curto.</a:t>
            </a:r>
          </a:p>
          <a:p>
            <a:pPr algn="l">
              <a:buFont typeface="Arial" panose="020B0604020202020204" pitchFamily="34" charset="0"/>
              <a:buChar char="•"/>
            </a:pPr>
            <a:r>
              <a:rPr lang="pt-BR" b="0" i="0" dirty="0">
                <a:solidFill>
                  <a:srgbClr val="1F1F1F"/>
                </a:solidFill>
                <a:effectLst/>
                <a:latin typeface="Google Sans"/>
              </a:rPr>
              <a:t>Ela tinha 60 milhões de parâmetros, o que a tornava uma rede muito grande e complexa para a época.</a:t>
            </a:r>
          </a:p>
          <a:p>
            <a:pPr algn="l">
              <a:buFont typeface="Arial" panose="020B0604020202020204" pitchFamily="34" charset="0"/>
              <a:buChar char="•"/>
            </a:pPr>
            <a:r>
              <a:rPr lang="pt-BR" b="0" i="0" dirty="0">
                <a:solidFill>
                  <a:srgbClr val="1F1F1F"/>
                </a:solidFill>
                <a:effectLst/>
                <a:latin typeface="Google Sans"/>
              </a:rPr>
              <a:t>Ela usou um novo conjunto de camadas de convolução, incluindo </a:t>
            </a:r>
            <a:r>
              <a:rPr lang="pt-BR" b="0" i="0" dirty="0" err="1">
                <a:solidFill>
                  <a:srgbClr val="1F1F1F"/>
                </a:solidFill>
                <a:effectLst/>
                <a:latin typeface="Google Sans"/>
              </a:rPr>
              <a:t>max-pooling</a:t>
            </a:r>
            <a:r>
              <a:rPr lang="pt-BR" b="0" i="0" dirty="0">
                <a:solidFill>
                  <a:srgbClr val="1F1F1F"/>
                </a:solidFill>
                <a:effectLst/>
                <a:latin typeface="Google Sans"/>
              </a:rPr>
              <a:t> e </a:t>
            </a:r>
            <a:r>
              <a:rPr lang="pt-BR" b="0" i="0" dirty="0" err="1">
                <a:solidFill>
                  <a:srgbClr val="1F1F1F"/>
                </a:solidFill>
                <a:effectLst/>
                <a:latin typeface="Google Sans"/>
              </a:rPr>
              <a:t>dropout</a:t>
            </a:r>
            <a:r>
              <a:rPr lang="pt-BR" b="0" i="0" dirty="0">
                <a:solidFill>
                  <a:srgbClr val="1F1F1F"/>
                </a:solidFill>
                <a:effectLst/>
                <a:latin typeface="Google Sans"/>
              </a:rPr>
              <a:t>, que ajudaram a melhorar seu desempenho.</a:t>
            </a:r>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foi um marco importante no desenvolvimento do aprendizado profundo. Ela ajudou a provar o valor das </a:t>
            </a:r>
            <a:r>
              <a:rPr lang="pt-BR" b="0" i="0" dirty="0" err="1">
                <a:solidFill>
                  <a:srgbClr val="1F1F1F"/>
                </a:solidFill>
                <a:effectLst/>
                <a:latin typeface="Google Sans"/>
              </a:rPr>
              <a:t>CNNs</a:t>
            </a:r>
            <a:r>
              <a:rPr lang="pt-BR" b="0" i="0" dirty="0">
                <a:solidFill>
                  <a:srgbClr val="1F1F1F"/>
                </a:solidFill>
                <a:effectLst/>
                <a:latin typeface="Google Sans"/>
              </a:rPr>
              <a:t> e impulsionou a revolução do aprendizado profundo.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111954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a:t>
            </a:r>
            <a:r>
              <a:rPr lang="pt-BR" dirty="0" err="1"/>
              <a:t>perceptron</a:t>
            </a:r>
            <a:r>
              <a:rPr lang="pt-BR" dirty="0"/>
              <a:t> foi criado em 1958 para reconhecimento de imagens</a:t>
            </a:r>
          </a:p>
          <a:p>
            <a:endParaRPr lang="pt-BR" dirty="0"/>
          </a:p>
          <a:p>
            <a:r>
              <a:rPr lang="pt-BR" dirty="0" err="1"/>
              <a:t>NetTalk</a:t>
            </a:r>
            <a:r>
              <a:rPr lang="pt-BR" dirty="0"/>
              <a:t> projetada para pronunciar textos em inglês.</a:t>
            </a:r>
          </a:p>
          <a:p>
            <a:endParaRPr lang="pt-BR" dirty="0"/>
          </a:p>
          <a:p>
            <a:r>
              <a:rPr lang="pt-BR" dirty="0"/>
              <a:t>ALVINN foi projetada para controlar a direção de um veículo usando vídeo.</a:t>
            </a:r>
          </a:p>
          <a:p>
            <a:endParaRPr lang="pt-BR" dirty="0"/>
          </a:p>
          <a:p>
            <a:r>
              <a:rPr lang="pt-BR" dirty="0"/>
              <a:t>TD-</a:t>
            </a:r>
            <a:r>
              <a:rPr lang="pt-BR" dirty="0" err="1"/>
              <a:t>Gammon</a:t>
            </a:r>
            <a:r>
              <a:rPr lang="pt-BR" dirty="0"/>
              <a:t> rede neural artificial treinada para jogar gamão.</a:t>
            </a:r>
            <a:br>
              <a:rPr lang="pt-BR" dirty="0"/>
            </a:br>
            <a:endParaRPr lang="pt-BR" b="0" i="0" dirty="0">
              <a:solidFill>
                <a:srgbClr val="1F1F1F"/>
              </a:solidFill>
              <a:effectLst/>
              <a:latin typeface="Google Sans"/>
            </a:endParaRPr>
          </a:p>
          <a:p>
            <a:r>
              <a:rPr lang="pt-BR" b="0" i="0" dirty="0" err="1">
                <a:solidFill>
                  <a:srgbClr val="1F1F1F"/>
                </a:solidFill>
                <a:effectLst/>
                <a:latin typeface="Google Sans"/>
              </a:rPr>
              <a:t>LeNet</a:t>
            </a:r>
            <a:r>
              <a:rPr lang="pt-BR" b="0" i="0" dirty="0">
                <a:solidFill>
                  <a:srgbClr val="1F1F1F"/>
                </a:solidFill>
                <a:effectLst/>
                <a:latin typeface="Google Sans"/>
              </a:rPr>
              <a:t> reconhecimento de caracteres escritos à mão MNIST</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27996064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a:t>
            </a:r>
            <a:r>
              <a:rPr lang="pt-BR" dirty="0" err="1"/>
              <a:t>perceptron</a:t>
            </a:r>
            <a:r>
              <a:rPr lang="pt-BR" dirty="0"/>
              <a:t> foi criado em 1958 para reconhecimento de imagens</a:t>
            </a:r>
          </a:p>
          <a:p>
            <a:endParaRPr lang="pt-BR" dirty="0"/>
          </a:p>
          <a:p>
            <a:r>
              <a:rPr lang="pt-BR" dirty="0" err="1"/>
              <a:t>NetTalk</a:t>
            </a:r>
            <a:r>
              <a:rPr lang="pt-BR" dirty="0"/>
              <a:t> projetada para pronunciar textos em inglês.</a:t>
            </a:r>
          </a:p>
          <a:p>
            <a:endParaRPr lang="pt-BR" dirty="0"/>
          </a:p>
          <a:p>
            <a:r>
              <a:rPr lang="pt-BR" dirty="0"/>
              <a:t>ALVINN foi projetada para controlar a direção de um veículo usando vídeo.</a:t>
            </a:r>
          </a:p>
          <a:p>
            <a:endParaRPr lang="pt-BR" dirty="0"/>
          </a:p>
          <a:p>
            <a:r>
              <a:rPr lang="pt-BR" dirty="0"/>
              <a:t>TD-</a:t>
            </a:r>
            <a:r>
              <a:rPr lang="pt-BR" dirty="0" err="1"/>
              <a:t>Gammon</a:t>
            </a:r>
            <a:r>
              <a:rPr lang="pt-BR" dirty="0"/>
              <a:t> rede neural artificial treinada para jogar gamão.</a:t>
            </a:r>
            <a:br>
              <a:rPr lang="pt-BR" dirty="0"/>
            </a:br>
            <a:endParaRPr lang="pt-BR" b="0" i="0" dirty="0">
              <a:solidFill>
                <a:srgbClr val="1F1F1F"/>
              </a:solidFill>
              <a:effectLst/>
              <a:latin typeface="Google Sans"/>
            </a:endParaRPr>
          </a:p>
          <a:p>
            <a:r>
              <a:rPr lang="pt-BR" b="0" i="0" dirty="0" err="1">
                <a:solidFill>
                  <a:srgbClr val="1F1F1F"/>
                </a:solidFill>
                <a:effectLst/>
                <a:latin typeface="Google Sans"/>
              </a:rPr>
              <a:t>LeNet</a:t>
            </a:r>
            <a:r>
              <a:rPr lang="pt-BR" b="0" i="0" dirty="0">
                <a:solidFill>
                  <a:srgbClr val="1F1F1F"/>
                </a:solidFill>
                <a:effectLst/>
                <a:latin typeface="Google Sans"/>
              </a:rPr>
              <a:t> reconhecimento de caracteres escritos à mão MNIST</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1794218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35736540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2326996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6274468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2305769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2456071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25289977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en-US" dirty="0"/>
          </a:p>
          <a:p>
            <a:r>
              <a:rPr lang="en-US" b="0" i="0" dirty="0" err="1">
                <a:solidFill>
                  <a:srgbClr val="E2EEFF"/>
                </a:solidFill>
                <a:effectLst/>
                <a:latin typeface="Google Sans"/>
              </a:rPr>
              <a:t>MaxPool</a:t>
            </a:r>
            <a:r>
              <a:rPr lang="en-US" b="0" i="0" dirty="0">
                <a:solidFill>
                  <a:srgbClr val="E2EEFF"/>
                </a:solidFill>
                <a:effectLst/>
                <a:latin typeface="Google Sans"/>
              </a:rPr>
              <a:t> layer, and one average pool layer</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39422038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32724166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For </a:t>
            </a:r>
            <a:r>
              <a:rPr lang="en-US" sz="1800" b="0" i="0" dirty="0" err="1">
                <a:solidFill>
                  <a:srgbClr val="000000"/>
                </a:solidFill>
                <a:effectLst/>
                <a:latin typeface="NimbusRomNo9L-Regu"/>
              </a:rPr>
              <a:t>MobileNets</a:t>
            </a:r>
            <a:r>
              <a:rPr lang="en-US" sz="1800" b="0" i="0" dirty="0">
                <a:solidFill>
                  <a:srgbClr val="000000"/>
                </a:solidFill>
                <a:effectLst/>
                <a:latin typeface="NimbusRomNo9L-Regu"/>
              </a:rPr>
              <a:t>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convolution applies a single filter to each input channel. The pointwise convolution then applies a </a:t>
            </a:r>
            <a:r>
              <a:rPr lang="en-US" sz="1800" b="0" i="0" dirty="0">
                <a:solidFill>
                  <a:srgbClr val="000000"/>
                </a:solidFill>
                <a:effectLst/>
                <a:latin typeface="CMR10"/>
              </a:rPr>
              <a:t>1</a:t>
            </a:r>
            <a:r>
              <a:rPr lang="en-US" sz="1800" b="0" i="1" dirty="0">
                <a:solidFill>
                  <a:srgbClr val="000000"/>
                </a:solidFill>
                <a:effectLst/>
                <a:latin typeface="CMSY10"/>
              </a:rPr>
              <a:t>×</a:t>
            </a:r>
            <a:r>
              <a:rPr lang="en-US" sz="1800" b="0" i="0" dirty="0">
                <a:solidFill>
                  <a:srgbClr val="000000"/>
                </a:solidFill>
                <a:effectLst/>
                <a:latin typeface="CMR10"/>
              </a:rPr>
              <a:t>1 </a:t>
            </a:r>
            <a:r>
              <a:rPr lang="en-US" sz="1800" b="0" i="0" dirty="0">
                <a:solidFill>
                  <a:srgbClr val="000000"/>
                </a:solidFill>
                <a:effectLst/>
                <a:latin typeface="NimbusRomNo9L-Regu"/>
              </a:rPr>
              <a:t>convolution to combine the outputs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convolution. A standard convolution both filters and combines inputs into a new set of outputs in one step.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separable convolution splits this into two layers, a separate layer for filtering and a separate layer for combining. This factorization has the effect of drastically reducing computation and model size.</a:t>
            </a:r>
            <a:r>
              <a:rPr lang="en-US" sz="4000" dirty="0"/>
              <a:t> </a:t>
            </a:r>
            <a:br>
              <a:rPr lang="en-US" sz="4000" dirty="0"/>
            </a:br>
            <a:endParaRPr lang="en-US" sz="2800" b="0" i="0" dirty="0">
              <a:solidFill>
                <a:srgbClr val="606975"/>
              </a:solidFill>
              <a:effectLst/>
              <a:latin typeface="Microsoft YaHei" panose="020B0503020204020204" pitchFamily="34" charset="-122"/>
              <a:ea typeface="Microsoft YaHei" panose="020B0503020204020204" pitchFamily="34" charset="-122"/>
            </a:endParaRPr>
          </a:p>
          <a:p>
            <a:pPr algn="l"/>
            <a:r>
              <a:rPr lang="pt-BR" b="0" i="0" dirty="0">
                <a:solidFill>
                  <a:srgbClr val="374151"/>
                </a:solidFill>
                <a:effectLst/>
                <a:latin typeface="Söhne"/>
              </a:rPr>
              <a:t>A principal característica do </a:t>
            </a:r>
            <a:r>
              <a:rPr lang="pt-BR" b="0" i="0" dirty="0" err="1">
                <a:solidFill>
                  <a:srgbClr val="374151"/>
                </a:solidFill>
                <a:effectLst/>
                <a:latin typeface="Söhne"/>
              </a:rPr>
              <a:t>MobileNet</a:t>
            </a:r>
            <a:r>
              <a:rPr lang="pt-BR" b="0" i="0" dirty="0">
                <a:solidFill>
                  <a:srgbClr val="374151"/>
                </a:solidFill>
                <a:effectLst/>
                <a:latin typeface="Söhne"/>
              </a:rPr>
              <a:t> é o uso de operações de convolução profundas chamadas de </a:t>
            </a:r>
            <a:r>
              <a:rPr lang="pt-BR" b="0" i="0" dirty="0" err="1">
                <a:solidFill>
                  <a:srgbClr val="374151"/>
                </a:solidFill>
                <a:effectLst/>
                <a:latin typeface="Söhne"/>
              </a:rPr>
              <a:t>separable</a:t>
            </a:r>
            <a:r>
              <a:rPr lang="pt-BR" b="0" i="0" dirty="0">
                <a:solidFill>
                  <a:srgbClr val="374151"/>
                </a:solidFill>
                <a:effectLst/>
                <a:latin typeface="Söhne"/>
              </a:rPr>
              <a:t> </a:t>
            </a:r>
            <a:r>
              <a:rPr lang="pt-BR" b="0" i="0" dirty="0" err="1">
                <a:solidFill>
                  <a:srgbClr val="374151"/>
                </a:solidFill>
                <a:effectLst/>
                <a:latin typeface="Söhne"/>
              </a:rPr>
              <a:t>convolutions</a:t>
            </a:r>
            <a:r>
              <a:rPr lang="pt-BR" b="0" i="0" dirty="0">
                <a:solidFill>
                  <a:srgbClr val="374151"/>
                </a:solidFill>
                <a:effectLst/>
                <a:latin typeface="Söhne"/>
              </a:rPr>
              <a:t> (convoluções separáveis). Essas convoluções são divididas em duas etapas: uma convolução espacial (</a:t>
            </a:r>
            <a:r>
              <a:rPr lang="pt-BR" b="0" i="0" dirty="0" err="1">
                <a:solidFill>
                  <a:srgbClr val="374151"/>
                </a:solidFill>
                <a:effectLst/>
                <a:latin typeface="Söhne"/>
              </a:rPr>
              <a:t>depthwise</a:t>
            </a:r>
            <a:r>
              <a:rPr lang="pt-BR" b="0" i="0" dirty="0">
                <a:solidFill>
                  <a:srgbClr val="374151"/>
                </a:solidFill>
                <a:effectLst/>
                <a:latin typeface="Söhne"/>
              </a:rPr>
              <a:t> </a:t>
            </a:r>
            <a:r>
              <a:rPr lang="pt-BR" b="0" i="0" dirty="0" err="1">
                <a:solidFill>
                  <a:srgbClr val="374151"/>
                </a:solidFill>
                <a:effectLst/>
                <a:latin typeface="Söhne"/>
              </a:rPr>
              <a:t>convolution</a:t>
            </a:r>
            <a:r>
              <a:rPr lang="pt-BR" b="0" i="0" dirty="0">
                <a:solidFill>
                  <a:srgbClr val="374151"/>
                </a:solidFill>
                <a:effectLst/>
                <a:latin typeface="Söhne"/>
              </a:rPr>
              <a:t>), que realiza uma convolução separadamente para cada canal de entrada, e uma convolução em ponto (</a:t>
            </a:r>
            <a:r>
              <a:rPr lang="pt-BR" b="0" i="0" dirty="0" err="1">
                <a:solidFill>
                  <a:srgbClr val="374151"/>
                </a:solidFill>
                <a:effectLst/>
                <a:latin typeface="Söhne"/>
              </a:rPr>
              <a:t>pointwise</a:t>
            </a:r>
            <a:r>
              <a:rPr lang="pt-BR" b="0" i="0" dirty="0">
                <a:solidFill>
                  <a:srgbClr val="374151"/>
                </a:solidFill>
                <a:effectLst/>
                <a:latin typeface="Söhne"/>
              </a:rPr>
              <a:t> </a:t>
            </a:r>
            <a:r>
              <a:rPr lang="pt-BR" b="0" i="0" dirty="0" err="1">
                <a:solidFill>
                  <a:srgbClr val="374151"/>
                </a:solidFill>
                <a:effectLst/>
                <a:latin typeface="Söhne"/>
              </a:rPr>
              <a:t>convolution</a:t>
            </a:r>
            <a:r>
              <a:rPr lang="pt-BR" b="0" i="0" dirty="0">
                <a:solidFill>
                  <a:srgbClr val="374151"/>
                </a:solidFill>
                <a:effectLst/>
                <a:latin typeface="Söhne"/>
              </a:rPr>
              <a:t>), que combina os resultados da convolução espacial para obter o resultado final.</a:t>
            </a:r>
          </a:p>
          <a:p>
            <a:pPr algn="l"/>
            <a:r>
              <a:rPr lang="pt-BR" b="0" i="0" dirty="0">
                <a:solidFill>
                  <a:srgbClr val="374151"/>
                </a:solidFill>
                <a:effectLst/>
                <a:latin typeface="Söhne"/>
              </a:rPr>
              <a:t>Essa abordagem permite reduzir significativamente o número de parâmetros e operações necessárias para a rede, resultando em um modelo mais compacto e leve, adequado para ser executado em dispositivos móveis e sistemas embarcados. Mesmo sendo mais leve, o </a:t>
            </a:r>
            <a:r>
              <a:rPr lang="pt-BR" b="0" i="0" dirty="0" err="1">
                <a:solidFill>
                  <a:srgbClr val="374151"/>
                </a:solidFill>
                <a:effectLst/>
                <a:latin typeface="Söhne"/>
              </a:rPr>
              <a:t>MobileNet</a:t>
            </a:r>
            <a:r>
              <a:rPr lang="pt-BR" b="0" i="0" dirty="0">
                <a:solidFill>
                  <a:srgbClr val="374151"/>
                </a:solidFill>
                <a:effectLst/>
                <a:latin typeface="Söhne"/>
              </a:rPr>
              <a:t> consegue manter um bom desempenho em tarefas de classificação de imagens, detecção de objetos e outras aplicações de visão computacional.</a:t>
            </a:r>
            <a:endParaRPr lang="pt-BR" dirty="0"/>
          </a:p>
          <a:p>
            <a:endParaRPr lang="pt-BR" dirty="0"/>
          </a:p>
          <a:p>
            <a:r>
              <a:rPr lang="pt-BR" dirty="0"/>
              <a:t>Referencias</a:t>
            </a:r>
          </a:p>
          <a:p>
            <a:r>
              <a:rPr lang="pt-BR" dirty="0"/>
              <a:t>[1] </a:t>
            </a:r>
            <a:r>
              <a:rPr lang="pt-BR" sz="1800" b="1" i="0" dirty="0" err="1">
                <a:solidFill>
                  <a:srgbClr val="000000"/>
                </a:solidFill>
                <a:effectLst/>
                <a:latin typeface="NimbusRomNo9L-Medi"/>
              </a:rPr>
              <a:t>MobileNets</a:t>
            </a:r>
            <a:r>
              <a:rPr lang="pt-BR" sz="1800" b="1" i="0" dirty="0">
                <a:solidFill>
                  <a:srgbClr val="000000"/>
                </a:solidFill>
                <a:effectLst/>
                <a:latin typeface="NimbusRomNo9L-Medi"/>
              </a:rPr>
              <a:t>: </a:t>
            </a:r>
            <a:r>
              <a:rPr lang="pt-BR" sz="1800" b="1" i="0" dirty="0" err="1">
                <a:solidFill>
                  <a:srgbClr val="000000"/>
                </a:solidFill>
                <a:effectLst/>
                <a:latin typeface="NimbusRomNo9L-Medi"/>
              </a:rPr>
              <a:t>Efficient</a:t>
            </a:r>
            <a:r>
              <a:rPr lang="pt-BR" sz="1800" b="1" i="0" dirty="0">
                <a:solidFill>
                  <a:srgbClr val="000000"/>
                </a:solidFill>
                <a:effectLst/>
                <a:latin typeface="NimbusRomNo9L-Medi"/>
              </a:rPr>
              <a:t> </a:t>
            </a:r>
            <a:r>
              <a:rPr lang="pt-BR" sz="1800" b="1" i="0" dirty="0" err="1">
                <a:solidFill>
                  <a:srgbClr val="000000"/>
                </a:solidFill>
                <a:effectLst/>
                <a:latin typeface="NimbusRomNo9L-Medi"/>
              </a:rPr>
              <a:t>Convolutional</a:t>
            </a:r>
            <a:r>
              <a:rPr lang="pt-BR" sz="1800" b="1" i="0" dirty="0">
                <a:solidFill>
                  <a:srgbClr val="000000"/>
                </a:solidFill>
                <a:effectLst/>
                <a:latin typeface="NimbusRomNo9L-Medi"/>
              </a:rPr>
              <a:t> Neural Networks for Mobile Vision </a:t>
            </a:r>
            <a:r>
              <a:rPr lang="pt-BR" sz="1800" b="1" i="0" dirty="0" err="1">
                <a:solidFill>
                  <a:srgbClr val="000000"/>
                </a:solidFill>
                <a:effectLst/>
                <a:latin typeface="NimbusRomNo9L-Medi"/>
              </a:rPr>
              <a:t>Applications</a:t>
            </a:r>
            <a:r>
              <a:rPr lang="pt-BR" sz="1800" b="1" i="0" dirty="0">
                <a:solidFill>
                  <a:srgbClr val="000000"/>
                </a:solidFill>
                <a:effectLst/>
                <a:latin typeface="NimbusRomNo9L-Medi"/>
              </a:rPr>
              <a:t>, https://arxiv.org/abs/1704.04861</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37600989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34</a:t>
            </a:fld>
            <a:endParaRPr lang="pt-BR"/>
          </a:p>
        </p:txBody>
      </p:sp>
    </p:spTree>
    <p:extLst>
      <p:ext uri="{BB962C8B-B14F-4D97-AF65-F5344CB8AC3E}">
        <p14:creationId xmlns:p14="http://schemas.microsoft.com/office/powerpoint/2010/main" val="33349115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O Z80 é um microprocessador de 8 bits desenvolvido pela </a:t>
            </a:r>
            <a:r>
              <a:rPr lang="pt-BR" b="0" i="0" dirty="0" err="1">
                <a:solidFill>
                  <a:srgbClr val="374151"/>
                </a:solidFill>
                <a:effectLst/>
                <a:latin typeface="Söhne"/>
              </a:rPr>
              <a:t>Zilog</a:t>
            </a:r>
            <a:r>
              <a:rPr lang="pt-BR" b="0" i="0" dirty="0">
                <a:solidFill>
                  <a:srgbClr val="374151"/>
                </a:solidFill>
                <a:effectLst/>
                <a:latin typeface="Söhne"/>
              </a:rPr>
              <a:t>, lançado pela primeira vez em 1976. Ele foi amplamente utilizado em computadores pessoais, videogames, controladores industriais e outros sistemas embarcados durante a década de 1980. O Z80 foi uma evolução do processador Intel 8080 e se tornou um dos microprocessadores mais populares da época.</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41</a:t>
            </a:fld>
            <a:endParaRPr lang="pt-BR"/>
          </a:p>
        </p:txBody>
      </p:sp>
    </p:spTree>
    <p:extLst>
      <p:ext uri="{BB962C8B-B14F-4D97-AF65-F5344CB8AC3E}">
        <p14:creationId xmlns:p14="http://schemas.microsoft.com/office/powerpoint/2010/main" val="2187419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Apesar das semelhanças conceituais e da inspiração biológica, é importante enfatizar que as redes neurais artificiais ainda são simplificações dos complexos processos que ocorrem no cérebro humano. </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731891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4243563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4263346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effectLst/>
              </a:rPr>
              <a:t>Esses pesos são ajustados durante o processo de treinamento da rede para otimizar o desempenho do modelo.</a:t>
            </a:r>
            <a:endParaRPr lang="pt-BR" b="1" i="0" dirty="0">
              <a:effectLst/>
              <a:latin typeface="Söhne"/>
            </a:endParaRPr>
          </a:p>
          <a:p>
            <a:endParaRPr lang="pt-BR" b="1" i="0" dirty="0">
              <a:effectLst/>
              <a:latin typeface="Söhne"/>
            </a:endParaRPr>
          </a:p>
          <a:p>
            <a:r>
              <a:rPr lang="pt-BR" b="1" i="0" dirty="0">
                <a:effectLst/>
                <a:latin typeface="Söhne"/>
              </a:rPr>
              <a:t>Aprendizado:</a:t>
            </a:r>
            <a:r>
              <a:rPr lang="pt-BR" b="0" i="0" dirty="0">
                <a:solidFill>
                  <a:srgbClr val="374151"/>
                </a:solidFill>
                <a:effectLst/>
                <a:latin typeface="Söhne"/>
              </a:rPr>
              <a:t> As redes neurais artificiais podem aprender com exemplos e ajustar seus pesos sinápticos para melhorar seu desempenho em uma tarefa específica. Essa capacidade de aprendizado é inspirada na plasticidade sináptica observada no cérebro humano, onde as conexões entre neurônios podem se fortalecer ou enfraquecer com base na experiência.</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2075813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951122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222222"/>
                </a:solidFill>
                <a:effectLst/>
                <a:latin typeface="Arial" panose="020B0604020202020204" pitchFamily="34" charset="0"/>
              </a:rPr>
              <a:t>latente</a:t>
            </a:r>
            <a:br>
              <a:rPr lang="pt-BR" dirty="0"/>
            </a:br>
            <a:r>
              <a:rPr lang="pt-BR" b="0" i="0" dirty="0">
                <a:solidFill>
                  <a:srgbClr val="222222"/>
                </a:solidFill>
                <a:effectLst/>
                <a:latin typeface="Arial" panose="020B0604020202020204" pitchFamily="34" charset="0"/>
              </a:rPr>
              <a:t>adjetivo de dois gêneros</a:t>
            </a:r>
            <a:br>
              <a:rPr lang="pt-BR" dirty="0"/>
            </a:br>
            <a:br>
              <a:rPr lang="pt-BR" dirty="0"/>
            </a:br>
            <a:r>
              <a:rPr lang="pt-BR" b="0" i="0" dirty="0">
                <a:solidFill>
                  <a:srgbClr val="222222"/>
                </a:solidFill>
                <a:effectLst/>
                <a:latin typeface="Arial" panose="020B0604020202020204" pitchFamily="34" charset="0"/>
              </a:rPr>
              <a:t>1.</a:t>
            </a:r>
            <a:br>
              <a:rPr lang="pt-BR" dirty="0"/>
            </a:br>
            <a:r>
              <a:rPr lang="pt-BR" b="0" i="0" dirty="0">
                <a:solidFill>
                  <a:srgbClr val="222222"/>
                </a:solidFill>
                <a:effectLst/>
                <a:latin typeface="Arial" panose="020B0604020202020204" pitchFamily="34" charset="0"/>
              </a:rPr>
              <a:t>não aparente, não manifesto; oculto, encoberto.</a:t>
            </a:r>
            <a:br>
              <a:rPr lang="pt-BR" dirty="0"/>
            </a:br>
            <a:r>
              <a:rPr lang="pt-BR" b="0" i="0" dirty="0">
                <a:solidFill>
                  <a:srgbClr val="222222"/>
                </a:solidFill>
                <a:effectLst/>
                <a:latin typeface="Arial" panose="020B0604020202020204" pitchFamily="34" charset="0"/>
              </a:rPr>
              <a:t>"perigo, conflito l."</a:t>
            </a:r>
            <a:br>
              <a:rPr lang="pt-BR" dirty="0"/>
            </a:br>
            <a:r>
              <a:rPr lang="pt-BR" b="0" i="0" dirty="0">
                <a:solidFill>
                  <a:srgbClr val="222222"/>
                </a:solidFill>
                <a:effectLst/>
                <a:latin typeface="Arial" panose="020B0604020202020204" pitchFamily="34" charset="0"/>
              </a:rPr>
              <a:t>2.</a:t>
            </a:r>
            <a:br>
              <a:rPr lang="pt-BR" dirty="0"/>
            </a:br>
            <a:r>
              <a:rPr lang="pt-BR" b="0" i="0" dirty="0">
                <a:solidFill>
                  <a:srgbClr val="222222"/>
                </a:solidFill>
                <a:effectLst/>
                <a:latin typeface="Arial" panose="020B0604020202020204" pitchFamily="34" charset="0"/>
              </a:rPr>
              <a:t>que existe em forma adormecida ou reprimida; encoberto, subentendido, disfarçado.</a:t>
            </a:r>
            <a:endParaRPr lang="pt-BR" b="0" i="0" dirty="0">
              <a:solidFill>
                <a:srgbClr val="374151"/>
              </a:solidFill>
              <a:effectLst/>
              <a:latin typeface="Söhne"/>
            </a:endParaRPr>
          </a:p>
          <a:p>
            <a:endParaRPr lang="pt-BR" b="0" i="0" dirty="0">
              <a:solidFill>
                <a:srgbClr val="374151"/>
              </a:solidFill>
              <a:effectLst/>
              <a:latin typeface="Söhne"/>
            </a:endParaRPr>
          </a:p>
          <a:p>
            <a:r>
              <a:rPr lang="pt-BR" b="0" i="0" dirty="0" err="1">
                <a:solidFill>
                  <a:srgbClr val="374151"/>
                </a:solidFill>
                <a:effectLst/>
                <a:latin typeface="Söhne"/>
              </a:rPr>
              <a:t>Autoencoders</a:t>
            </a:r>
            <a:r>
              <a:rPr lang="pt-BR" b="0" i="0" dirty="0">
                <a:solidFill>
                  <a:srgbClr val="374151"/>
                </a:solidFill>
                <a:effectLst/>
                <a:latin typeface="Söhne"/>
              </a:rPr>
              <a:t> são um tipo de rede neural que visa aprender uma representação compacta e eficiente dos dados de entrada, reduzindo a dimensionalidade do espaço de características. Eles consistem em duas partes principais: o codificador, que mapeia os dados de entrada para uma representação latente de menor dimensão, e o decodificador, que reconstrói os dados originais a partir da representação latente. O objetivo do </a:t>
            </a:r>
            <a:r>
              <a:rPr lang="pt-BR" b="0" i="0" dirty="0" err="1">
                <a:solidFill>
                  <a:srgbClr val="374151"/>
                </a:solidFill>
                <a:effectLst/>
                <a:latin typeface="Söhne"/>
              </a:rPr>
              <a:t>autoencoder</a:t>
            </a:r>
            <a:r>
              <a:rPr lang="pt-BR" b="0" i="0" dirty="0">
                <a:solidFill>
                  <a:srgbClr val="374151"/>
                </a:solidFill>
                <a:effectLst/>
                <a:latin typeface="Söhne"/>
              </a:rPr>
              <a:t> é minimizar a diferença entre os dados de entrada e a reconstrução, permitindo que a rede aprenda características relevantes e reduza o ruído dos dados. Eles são usados em tarefas de redução de dimensionalidade, remoção de ruído, compressão de dados e também para a geração de novos dados semelhantes aos originais.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3392960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Redes Adversárias Generativas (</a:t>
            </a:r>
            <a:r>
              <a:rPr lang="pt-BR" b="0" i="0" dirty="0" err="1">
                <a:solidFill>
                  <a:srgbClr val="374151"/>
                </a:solidFill>
                <a:effectLst/>
                <a:latin typeface="Söhne"/>
              </a:rPr>
              <a:t>Generative</a:t>
            </a:r>
            <a:r>
              <a:rPr lang="pt-BR" b="0" i="0" dirty="0">
                <a:solidFill>
                  <a:srgbClr val="374151"/>
                </a:solidFill>
                <a:effectLst/>
                <a:latin typeface="Söhne"/>
              </a:rPr>
              <a:t> Adversarial Networks - </a:t>
            </a:r>
            <a:r>
              <a:rPr lang="pt-BR" b="0" i="0" dirty="0" err="1">
                <a:solidFill>
                  <a:srgbClr val="374151"/>
                </a:solidFill>
                <a:effectLst/>
                <a:latin typeface="Söhne"/>
              </a:rPr>
              <a:t>GANs</a:t>
            </a:r>
            <a:r>
              <a:rPr lang="pt-BR" b="0" i="0" dirty="0">
                <a:solidFill>
                  <a:srgbClr val="374151"/>
                </a:solidFill>
                <a:effectLst/>
                <a:latin typeface="Söhne"/>
              </a:rPr>
              <a:t>) são um tipo especial de arquitetura de rede neural que consiste em duas redes em competição: o gerador e o discriminador. O gerador cria dados sintéticos que se assemelham aos dados reais, enquanto o discriminador tenta distinguir entre os dados reais e os dados gerados pelo gerador. Essa competição leva a um aprimoramento mútuo, onde o gerador aprende a produzir dados mais realistas, enquanto o discriminador se torna mais habilidoso em distinguir os dados reais dos sintéticos. </a:t>
            </a:r>
            <a:r>
              <a:rPr lang="pt-BR" b="0" i="0" dirty="0" err="1">
                <a:solidFill>
                  <a:srgbClr val="374151"/>
                </a:solidFill>
                <a:effectLst/>
                <a:latin typeface="Söhne"/>
              </a:rPr>
              <a:t>GANs</a:t>
            </a:r>
            <a:r>
              <a:rPr lang="pt-BR" b="0" i="0" dirty="0">
                <a:solidFill>
                  <a:srgbClr val="374151"/>
                </a:solidFill>
                <a:effectLst/>
                <a:latin typeface="Söhne"/>
              </a:rPr>
              <a:t> são amplamente usadas em geração de imagens, vídeos e sons realistas, bem como em outras tarefas de geração de dados.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157433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22/07/2023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22/07/2023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22/07/2023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22/07/2023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22/07/2023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22/07/2023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22/07/2023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22/07/2023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22/07/2023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22/07/2023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22/07/2023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22/07/2023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jpe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29.jpeg"/><Relationship Id="rId7" Type="http://schemas.openxmlformats.org/officeDocument/2006/relationships/image" Target="../media/image37.jpe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6.png"/><Relationship Id="rId10" Type="http://schemas.openxmlformats.org/officeDocument/2006/relationships/hyperlink" Target="https://www.codeproject.com/Articles/1275031/Why-real-neurons-learn-faster-ai" TargetMode="External"/><Relationship Id="rId4" Type="http://schemas.openxmlformats.org/officeDocument/2006/relationships/image" Target="../media/image35.png"/><Relationship Id="rId9" Type="http://schemas.openxmlformats.org/officeDocument/2006/relationships/image" Target="../media/image39.jpe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youtube.com/watch?v=07tGfteD4_s&amp;ab_channel=MarceloRovai" TargetMode="External"/><Relationship Id="rId2" Type="http://schemas.openxmlformats.org/officeDocument/2006/relationships/hyperlink" Target="https://www.youtube.com/watch?v=m_Ueb88yd88&amp;ab_channel=MarceloRovai" TargetMode="External"/><Relationship Id="rId1" Type="http://schemas.openxmlformats.org/officeDocument/2006/relationships/slideLayout" Target="../slideLayouts/slideLayout2.xml"/><Relationship Id="rId4" Type="http://schemas.openxmlformats.org/officeDocument/2006/relationships/hyperlink" Target="https://github.com/Mjrovai/UNIFEI-IESTI01-TinyML-2022.1/tree/main/00_Curse_Folder/1_Fundamentals/Class_04a"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690.png"/><Relationship Id="rId3" Type="http://schemas.openxmlformats.org/officeDocument/2006/relationships/image" Target="../media/image42.png"/><Relationship Id="rId7" Type="http://schemas.openxmlformats.org/officeDocument/2006/relationships/image" Target="../media/image19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80.png"/><Relationship Id="rId11" Type="http://schemas.openxmlformats.org/officeDocument/2006/relationships/image" Target="../media/image270.png"/><Relationship Id="rId5" Type="http://schemas.openxmlformats.org/officeDocument/2006/relationships/image" Target="../media/image170.png"/><Relationship Id="rId15" Type="http://schemas.openxmlformats.org/officeDocument/2006/relationships/image" Target="../media/image191.png"/><Relationship Id="rId10" Type="http://schemas.openxmlformats.org/officeDocument/2006/relationships/image" Target="../media/image260.png"/><Relationship Id="rId4" Type="http://schemas.openxmlformats.org/officeDocument/2006/relationships/image" Target="../media/image160.png"/><Relationship Id="rId9" Type="http://schemas.openxmlformats.org/officeDocument/2006/relationships/image" Target="../media/image210.png"/><Relationship Id="rId14" Type="http://schemas.openxmlformats.org/officeDocument/2006/relationships/image" Target="../media/image700.png"/></Relationships>
</file>

<file path=ppt/slides/_rels/slide42.xml.rels><?xml version="1.0" encoding="UTF-8" standalone="yes"?>
<Relationships xmlns="http://schemas.openxmlformats.org/package/2006/relationships"><Relationship Id="rId13" Type="http://schemas.openxmlformats.org/officeDocument/2006/relationships/image" Target="../media/image39.png"/><Relationship Id="rId18" Type="http://schemas.openxmlformats.org/officeDocument/2006/relationships/image" Target="../media/image380.png"/><Relationship Id="rId26" Type="http://schemas.openxmlformats.org/officeDocument/2006/relationships/image" Target="../media/image460.png"/><Relationship Id="rId39" Type="http://schemas.openxmlformats.org/officeDocument/2006/relationships/image" Target="../media/image59.png"/><Relationship Id="rId21" Type="http://schemas.openxmlformats.org/officeDocument/2006/relationships/image" Target="../media/image410.png"/><Relationship Id="rId34" Type="http://schemas.openxmlformats.org/officeDocument/2006/relationships/image" Target="../media/image54.png"/><Relationship Id="rId42" Type="http://schemas.openxmlformats.org/officeDocument/2006/relationships/image" Target="../media/image62.png"/><Relationship Id="rId7" Type="http://schemas.openxmlformats.org/officeDocument/2006/relationships/image" Target="../media/image330.png"/><Relationship Id="rId2" Type="http://schemas.openxmlformats.org/officeDocument/2006/relationships/image" Target="../media/image280.png"/><Relationship Id="rId16" Type="http://schemas.openxmlformats.org/officeDocument/2006/relationships/image" Target="../media/image421.png"/><Relationship Id="rId29"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320.png"/><Relationship Id="rId11" Type="http://schemas.openxmlformats.org/officeDocument/2006/relationships/image" Target="../media/image37.png"/><Relationship Id="rId24" Type="http://schemas.openxmlformats.org/officeDocument/2006/relationships/image" Target="../media/image45.png"/><Relationship Id="rId32" Type="http://schemas.openxmlformats.org/officeDocument/2006/relationships/image" Target="../media/image52.png"/><Relationship Id="rId37" Type="http://schemas.openxmlformats.org/officeDocument/2006/relationships/image" Target="../media/image57.png"/><Relationship Id="rId40" Type="http://schemas.openxmlformats.org/officeDocument/2006/relationships/image" Target="../media/image60.png"/><Relationship Id="rId45" Type="http://schemas.openxmlformats.org/officeDocument/2006/relationships/image" Target="../media/image65.png"/><Relationship Id="rId5" Type="http://schemas.openxmlformats.org/officeDocument/2006/relationships/image" Target="../media/image310.png"/><Relationship Id="rId15" Type="http://schemas.openxmlformats.org/officeDocument/2006/relationships/image" Target="../media/image411.png"/><Relationship Id="rId23" Type="http://schemas.openxmlformats.org/officeDocument/2006/relationships/image" Target="../media/image430.png"/><Relationship Id="rId28" Type="http://schemas.openxmlformats.org/officeDocument/2006/relationships/image" Target="../media/image48.png"/><Relationship Id="rId36" Type="http://schemas.openxmlformats.org/officeDocument/2006/relationships/image" Target="../media/image56.png"/><Relationship Id="rId10" Type="http://schemas.openxmlformats.org/officeDocument/2006/relationships/image" Target="../media/image360.png"/><Relationship Id="rId19" Type="http://schemas.openxmlformats.org/officeDocument/2006/relationships/image" Target="../media/image44.png"/><Relationship Id="rId31" Type="http://schemas.openxmlformats.org/officeDocument/2006/relationships/image" Target="../media/image51.png"/><Relationship Id="rId44" Type="http://schemas.openxmlformats.org/officeDocument/2006/relationships/image" Target="../media/image64.png"/><Relationship Id="rId4" Type="http://schemas.openxmlformats.org/officeDocument/2006/relationships/image" Target="../media/image30.png"/><Relationship Id="rId9" Type="http://schemas.openxmlformats.org/officeDocument/2006/relationships/image" Target="../media/image350.png"/><Relationship Id="rId14" Type="http://schemas.openxmlformats.org/officeDocument/2006/relationships/image" Target="../media/image401.png"/><Relationship Id="rId22" Type="http://schemas.openxmlformats.org/officeDocument/2006/relationships/image" Target="../media/image420.png"/><Relationship Id="rId27" Type="http://schemas.openxmlformats.org/officeDocument/2006/relationships/image" Target="../media/image47.png"/><Relationship Id="rId30" Type="http://schemas.openxmlformats.org/officeDocument/2006/relationships/image" Target="../media/image50.png"/><Relationship Id="rId35" Type="http://schemas.openxmlformats.org/officeDocument/2006/relationships/image" Target="../media/image55.png"/><Relationship Id="rId43" Type="http://schemas.openxmlformats.org/officeDocument/2006/relationships/image" Target="../media/image63.png"/><Relationship Id="rId8" Type="http://schemas.openxmlformats.org/officeDocument/2006/relationships/image" Target="../media/image340.png"/><Relationship Id="rId3" Type="http://schemas.openxmlformats.org/officeDocument/2006/relationships/image" Target="../media/image29.png"/><Relationship Id="rId12" Type="http://schemas.openxmlformats.org/officeDocument/2006/relationships/image" Target="../media/image38.png"/><Relationship Id="rId17" Type="http://schemas.openxmlformats.org/officeDocument/2006/relationships/image" Target="../media/image43.png"/><Relationship Id="rId25" Type="http://schemas.openxmlformats.org/officeDocument/2006/relationships/image" Target="../media/image46.png"/><Relationship Id="rId33" Type="http://schemas.openxmlformats.org/officeDocument/2006/relationships/image" Target="../media/image53.png"/><Relationship Id="rId38" Type="http://schemas.openxmlformats.org/officeDocument/2006/relationships/image" Target="../media/image58.png"/><Relationship Id="rId20" Type="http://schemas.openxmlformats.org/officeDocument/2006/relationships/image" Target="../media/image400.png"/><Relationship Id="rId41" Type="http://schemas.openxmlformats.org/officeDocument/2006/relationships/image" Target="../media/image61.png"/></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672662"/>
            <a:ext cx="9144000" cy="2837301"/>
          </a:xfrm>
        </p:spPr>
        <p:txBody>
          <a:bodyPr>
            <a:normAutofit fontScale="90000"/>
          </a:bodyPr>
          <a:lstStyle/>
          <a:p>
            <a:r>
              <a:rPr lang="pt-BR" sz="5400" dirty="0"/>
              <a:t>TP557 - Tópicos avançados em IoT e Machine Learning:</a:t>
            </a:r>
            <a:br>
              <a:rPr lang="pt-BR" dirty="0"/>
            </a:br>
            <a:r>
              <a:rPr lang="pt-BR" b="1" i="1" dirty="0"/>
              <a:t>Desafios do </a:t>
            </a:r>
            <a:r>
              <a:rPr lang="pt-BR" b="1" i="1" dirty="0" err="1"/>
              <a:t>TinyML</a:t>
            </a:r>
            <a:r>
              <a:rPr lang="pt-BR" b="1" i="1" dirty="0"/>
              <a:t>:</a:t>
            </a:r>
            <a:br>
              <a:rPr lang="pt-BR" b="1" i="1" dirty="0"/>
            </a:br>
            <a:r>
              <a:rPr lang="pt-BR" sz="4900" b="1" i="1" dirty="0" err="1"/>
              <a:t>Machine</a:t>
            </a:r>
            <a:r>
              <a:rPr lang="pt-BR" sz="4900" b="1" i="1" dirty="0"/>
              <a:t> Learning</a:t>
            </a:r>
            <a:endParaRPr lang="pt-BR" b="1" i="1" dirty="0"/>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6785107" y="3429000"/>
            <a:ext cx="2261389" cy="22370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oT Group">
            <a:extLst>
              <a:ext uri="{FF2B5EF4-FFF2-40B4-BE49-F238E27FC236}">
                <a16:creationId xmlns:a16="http://schemas.microsoft.com/office/drawing/2014/main" id="{AC034F57-E830-B6E7-6790-12FDBBDB29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63551" b="22561"/>
          <a:stretch/>
        </p:blipFill>
        <p:spPr bwMode="auto">
          <a:xfrm>
            <a:off x="2899985" y="3509963"/>
            <a:ext cx="2509138" cy="200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724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85AE58-CE14-CA98-8E06-900F544BEEF2}"/>
              </a:ext>
            </a:extLst>
          </p:cNvPr>
          <p:cNvSpPr>
            <a:spLocks noGrp="1"/>
          </p:cNvSpPr>
          <p:nvPr>
            <p:ph type="title"/>
          </p:nvPr>
        </p:nvSpPr>
        <p:spPr/>
        <p:txBody>
          <a:bodyPr/>
          <a:lstStyle/>
          <a:p>
            <a:r>
              <a:rPr lang="pt-BR" dirty="0"/>
              <a:t>Neurônio artificial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AD301D6-DB59-55AE-6500-3F2B8EBC51E6}"/>
                  </a:ext>
                </a:extLst>
              </p:cNvPr>
              <p:cNvSpPr>
                <a:spLocks noGrp="1"/>
              </p:cNvSpPr>
              <p:nvPr>
                <p:ph idx="1"/>
              </p:nvPr>
            </p:nvSpPr>
            <p:spPr>
              <a:xfrm>
                <a:off x="5819775" y="1825624"/>
                <a:ext cx="6191249" cy="5032376"/>
              </a:xfrm>
            </p:spPr>
            <p:txBody>
              <a:bodyPr>
                <a:normAutofit/>
              </a:bodyPr>
              <a:lstStyle/>
              <a:p>
                <a:r>
                  <a:rPr lang="pt-BR" b="0" i="0" dirty="0">
                    <a:solidFill>
                      <a:schemeClr val="tx1"/>
                    </a:solidFill>
                    <a:effectLst/>
                  </a:rPr>
                  <a:t>O </a:t>
                </a:r>
                <a:r>
                  <a:rPr lang="pt-BR" b="1" i="1" dirty="0">
                    <a:solidFill>
                      <a:schemeClr val="tx1"/>
                    </a:solidFill>
                    <a:effectLst/>
                  </a:rPr>
                  <a:t>peso de bias</a:t>
                </a:r>
                <a:r>
                  <a:rPr lang="pt-BR" i="1" dirty="0">
                    <a:solidFill>
                      <a:schemeClr val="tx1"/>
                    </a:solidFill>
                    <a:effectLst/>
                  </a:rPr>
                  <a:t>,</a:t>
                </a:r>
                <a:r>
                  <a:rPr lang="pt-BR" dirty="0">
                    <a:solidFill>
                      <a:schemeClr val="tx1"/>
                    </a:solidFill>
                  </a:rPr>
                  <a:t> </a:t>
                </a:r>
                <a14:m>
                  <m:oMath xmlns:m="http://schemas.openxmlformats.org/officeDocument/2006/math">
                    <m:r>
                      <a:rPr lang="pt-BR" b="0" i="1" smtClean="0">
                        <a:solidFill>
                          <a:schemeClr val="tx1"/>
                        </a:solidFill>
                        <a:latin typeface="Cambria Math" panose="02040503050406030204" pitchFamily="18" charset="0"/>
                      </a:rPr>
                      <m:t>𝑏</m:t>
                    </m:r>
                  </m:oMath>
                </a14:m>
                <a:r>
                  <a:rPr lang="pt-BR" i="1" dirty="0">
                    <a:solidFill>
                      <a:schemeClr val="tx1"/>
                    </a:solidFill>
                    <a:effectLst/>
                  </a:rPr>
                  <a:t>,</a:t>
                </a:r>
                <a:r>
                  <a:rPr lang="pt-BR" b="1" i="1" dirty="0">
                    <a:solidFill>
                      <a:schemeClr val="tx1"/>
                    </a:solidFill>
                    <a:effectLst/>
                  </a:rPr>
                  <a:t> </a:t>
                </a:r>
                <a:r>
                  <a:rPr lang="pt-BR" b="0" i="0" dirty="0">
                    <a:solidFill>
                      <a:schemeClr val="tx1"/>
                    </a:solidFill>
                    <a:effectLst/>
                  </a:rPr>
                  <a:t>permite ajustar o limiar de ativação (ou ponto de disparo) da função de ativação.</a:t>
                </a:r>
                <a:endParaRPr lang="pt-BR" dirty="0">
                  <a:solidFill>
                    <a:schemeClr val="tx1"/>
                  </a:solidFill>
                </a:endParaRPr>
              </a:p>
              <a:p>
                <a:r>
                  <a:rPr lang="pt-BR" dirty="0">
                    <a:solidFill>
                      <a:schemeClr val="tx1"/>
                    </a:solidFill>
                  </a:rPr>
                  <a:t>No início dos estudos dos neurônios, a </a:t>
                </a:r>
                <a:r>
                  <a:rPr lang="pt-BR" b="1" i="1" dirty="0">
                    <a:solidFill>
                      <a:schemeClr val="tx1"/>
                    </a:solidFill>
                  </a:rPr>
                  <a:t>função de ativação </a:t>
                </a:r>
                <a:r>
                  <a:rPr lang="pt-BR" dirty="0">
                    <a:solidFill>
                      <a:schemeClr val="tx1"/>
                    </a:solidFill>
                  </a:rPr>
                  <a:t>era do tipo </a:t>
                </a:r>
                <a:r>
                  <a:rPr lang="pt-BR" b="1" i="1" dirty="0">
                    <a:solidFill>
                      <a:schemeClr val="tx1"/>
                    </a:solidFill>
                  </a:rPr>
                  <a:t>tudo-ou</a:t>
                </a:r>
                <a:r>
                  <a:rPr lang="pt-BR" b="1" i="1" dirty="0"/>
                  <a:t>-</a:t>
                </a:r>
                <a:r>
                  <a:rPr lang="pt-BR" b="1" i="1" dirty="0">
                    <a:solidFill>
                      <a:schemeClr val="tx1"/>
                    </a:solidFill>
                  </a:rPr>
                  <a:t>nada</a:t>
                </a:r>
                <a:r>
                  <a:rPr lang="pt-BR" dirty="0">
                    <a:solidFill>
                      <a:schemeClr val="tx1"/>
                    </a:solidFill>
                  </a:rPr>
                  <a:t>, ou seja, ativava ou não (degrau unitário).</a:t>
                </a:r>
              </a:p>
              <a:p>
                <a:r>
                  <a:rPr lang="pt-BR" dirty="0">
                    <a:solidFill>
                      <a:schemeClr val="tx1"/>
                    </a:solidFill>
                  </a:rPr>
                  <a:t>Com o decorrer do tempo, outras funções com características diferentes foram propostas, tais como as funções </a:t>
                </a:r>
                <a:r>
                  <a:rPr lang="pt-BR" dirty="0" err="1">
                    <a:solidFill>
                      <a:schemeClr val="tx1"/>
                    </a:solidFill>
                  </a:rPr>
                  <a:t>sigmóide</a:t>
                </a:r>
                <a:r>
                  <a:rPr lang="pt-BR" dirty="0">
                    <a:solidFill>
                      <a:schemeClr val="tx1"/>
                    </a:solidFill>
                  </a:rPr>
                  <a:t>, tangente hiperbólica, </a:t>
                </a:r>
                <a:r>
                  <a:rPr lang="pt-BR" dirty="0" err="1">
                    <a:solidFill>
                      <a:schemeClr val="tx1"/>
                    </a:solidFill>
                  </a:rPr>
                  <a:t>relu</a:t>
                </a:r>
                <a:r>
                  <a:rPr lang="pt-BR" dirty="0">
                    <a:solidFill>
                      <a:schemeClr val="tx1"/>
                    </a:solidFill>
                  </a:rPr>
                  <a:t>, linear, etc.</a:t>
                </a:r>
              </a:p>
            </p:txBody>
          </p:sp>
        </mc:Choice>
        <mc:Fallback xmlns="">
          <p:sp>
            <p:nvSpPr>
              <p:cNvPr id="3" name="Espaço Reservado para Conteúdo 2">
                <a:extLst>
                  <a:ext uri="{FF2B5EF4-FFF2-40B4-BE49-F238E27FC236}">
                    <a16:creationId xmlns:a16="http://schemas.microsoft.com/office/drawing/2014/main" id="{7AD301D6-DB59-55AE-6500-3F2B8EBC51E6}"/>
                  </a:ext>
                </a:extLst>
              </p:cNvPr>
              <p:cNvSpPr>
                <a:spLocks noGrp="1" noRot="1" noChangeAspect="1" noMove="1" noResize="1" noEditPoints="1" noAdjustHandles="1" noChangeArrowheads="1" noChangeShapeType="1" noTextEdit="1"/>
              </p:cNvSpPr>
              <p:nvPr>
                <p:ph idx="1"/>
              </p:nvPr>
            </p:nvSpPr>
            <p:spPr>
              <a:xfrm>
                <a:off x="5819775" y="1825624"/>
                <a:ext cx="6191249" cy="5032376"/>
              </a:xfrm>
              <a:blipFill>
                <a:blip r:embed="rId3"/>
                <a:stretch>
                  <a:fillRect l="-1773" t="-1937" r="-2956" b="-1816"/>
                </a:stretch>
              </a:blipFill>
            </p:spPr>
            <p:txBody>
              <a:bodyPr/>
              <a:lstStyle/>
              <a:p>
                <a:r>
                  <a:rPr lang="pt-BR">
                    <a:noFill/>
                  </a:rPr>
                  <a:t> </a:t>
                </a:r>
              </a:p>
            </p:txBody>
          </p:sp>
        </mc:Fallback>
      </mc:AlternateContent>
      <p:sp>
        <p:nvSpPr>
          <p:cNvPr id="7" name="Rectangle 6">
            <a:extLst>
              <a:ext uri="{FF2B5EF4-FFF2-40B4-BE49-F238E27FC236}">
                <a16:creationId xmlns:a16="http://schemas.microsoft.com/office/drawing/2014/main" id="{5EB97E14-ADB4-BA5D-F1FE-546C74193E47}"/>
              </a:ext>
            </a:extLst>
          </p:cNvPr>
          <p:cNvSpPr/>
          <p:nvPr/>
        </p:nvSpPr>
        <p:spPr>
          <a:xfrm>
            <a:off x="2830754" y="1710972"/>
            <a:ext cx="2062156" cy="584775"/>
          </a:xfrm>
          <a:prstGeom prst="rect">
            <a:avLst/>
          </a:prstGeom>
        </p:spPr>
        <p:txBody>
          <a:bodyPr wrap="square">
            <a:spAutoFit/>
          </a:bodyPr>
          <a:lstStyle/>
          <a:p>
            <a:pPr algn="ctr"/>
            <a:r>
              <a:rPr lang="pt-BR" sz="1600" b="1" i="1" dirty="0"/>
              <a:t>função de ativação “tudo-ou-nada”</a:t>
            </a:r>
            <a:endParaRPr lang="pt-BR" sz="1600" dirty="0"/>
          </a:p>
        </p:txBody>
      </p:sp>
      <p:pic>
        <p:nvPicPr>
          <p:cNvPr id="11" name="Imagem 10">
            <a:extLst>
              <a:ext uri="{FF2B5EF4-FFF2-40B4-BE49-F238E27FC236}">
                <a16:creationId xmlns:a16="http://schemas.microsoft.com/office/drawing/2014/main" id="{14A2C82D-E147-3E46-5A94-B1817A65CE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665" y="1618724"/>
            <a:ext cx="3242177" cy="2092834"/>
          </a:xfrm>
          <a:prstGeom prst="rect">
            <a:avLst/>
          </a:prstGeom>
        </p:spPr>
      </p:pic>
      <p:pic>
        <p:nvPicPr>
          <p:cNvPr id="1028" name="Picture 4" descr="Activation Function - AI Wiki">
            <a:extLst>
              <a:ext uri="{FF2B5EF4-FFF2-40B4-BE49-F238E27FC236}">
                <a16:creationId xmlns:a16="http://schemas.microsoft.com/office/drawing/2014/main" id="{C1963A18-9DCD-92E6-F73C-DDD9DE51D68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24" t="57261" r="54834" b="1205"/>
          <a:stretch/>
        </p:blipFill>
        <p:spPr bwMode="auto">
          <a:xfrm>
            <a:off x="168883" y="3688177"/>
            <a:ext cx="2402932" cy="15510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Activation Function - AI Wiki">
            <a:extLst>
              <a:ext uri="{FF2B5EF4-FFF2-40B4-BE49-F238E27FC236}">
                <a16:creationId xmlns:a16="http://schemas.microsoft.com/office/drawing/2014/main" id="{550ACC60-BA74-A8DC-EC0D-BCF56A69369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6054" t="57929" r="9225" b="2032"/>
          <a:stretch/>
        </p:blipFill>
        <p:spPr bwMode="auto">
          <a:xfrm>
            <a:off x="3201838" y="5288588"/>
            <a:ext cx="1425500" cy="15480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Activation Function - AI Wiki">
            <a:extLst>
              <a:ext uri="{FF2B5EF4-FFF2-40B4-BE49-F238E27FC236}">
                <a16:creationId xmlns:a16="http://schemas.microsoft.com/office/drawing/2014/main" id="{24D9FB6F-0548-0312-1650-B2A6897D71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905" t="4046" r="52375" b="51018"/>
          <a:stretch/>
        </p:blipFill>
        <p:spPr bwMode="auto">
          <a:xfrm>
            <a:off x="2856509" y="3688175"/>
            <a:ext cx="2194923" cy="154800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Activation Function - AI Wiki">
            <a:extLst>
              <a:ext uri="{FF2B5EF4-FFF2-40B4-BE49-F238E27FC236}">
                <a16:creationId xmlns:a16="http://schemas.microsoft.com/office/drawing/2014/main" id="{DE19C8D7-086E-8B51-C541-E12C93D4CB5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3394" t="3391" r="3935" b="53689"/>
          <a:stretch/>
        </p:blipFill>
        <p:spPr bwMode="auto">
          <a:xfrm>
            <a:off x="334435" y="5309998"/>
            <a:ext cx="2295436" cy="1548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0689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F7C26D-3BDE-A236-CADC-F1BB9F2DC0B3}"/>
              </a:ext>
            </a:extLst>
          </p:cNvPr>
          <p:cNvSpPr>
            <a:spLocks noGrp="1"/>
          </p:cNvSpPr>
          <p:nvPr>
            <p:ph type="title"/>
          </p:nvPr>
        </p:nvSpPr>
        <p:spPr/>
        <p:txBody>
          <a:bodyPr/>
          <a:lstStyle/>
          <a:p>
            <a:r>
              <a:rPr lang="pt-BR" dirty="0"/>
              <a:t>Neurônio artificial</a:t>
            </a:r>
          </a:p>
        </p:txBody>
      </p:sp>
      <p:sp>
        <p:nvSpPr>
          <p:cNvPr id="3" name="Espaço Reservado para Conteúdo 2">
            <a:extLst>
              <a:ext uri="{FF2B5EF4-FFF2-40B4-BE49-F238E27FC236}">
                <a16:creationId xmlns:a16="http://schemas.microsoft.com/office/drawing/2014/main" id="{651AE336-F194-B92F-7FFD-EAA2F0C65A36}"/>
              </a:ext>
            </a:extLst>
          </p:cNvPr>
          <p:cNvSpPr>
            <a:spLocks noGrp="1"/>
          </p:cNvSpPr>
          <p:nvPr>
            <p:ph idx="1"/>
          </p:nvPr>
        </p:nvSpPr>
        <p:spPr>
          <a:xfrm>
            <a:off x="5805714" y="1825624"/>
            <a:ext cx="6186261" cy="5032375"/>
          </a:xfrm>
        </p:spPr>
        <p:txBody>
          <a:bodyPr>
            <a:normAutofit lnSpcReduction="10000"/>
          </a:bodyPr>
          <a:lstStyle/>
          <a:p>
            <a:r>
              <a:rPr lang="pt-BR" b="0" i="0" dirty="0">
                <a:effectLst/>
              </a:rPr>
              <a:t>O </a:t>
            </a:r>
            <a:r>
              <a:rPr lang="pt-BR" b="1" i="1" dirty="0">
                <a:effectLst/>
              </a:rPr>
              <a:t>objetivo</a:t>
            </a:r>
            <a:r>
              <a:rPr lang="pt-BR" b="0" i="0" dirty="0">
                <a:effectLst/>
              </a:rPr>
              <a:t> do treinamento de uma rede neural artificial é </a:t>
            </a:r>
            <a:r>
              <a:rPr lang="pt-BR" b="1" i="1" dirty="0">
                <a:effectLst/>
              </a:rPr>
              <a:t>encontrar os valores ideais dos pesos </a:t>
            </a:r>
            <a:r>
              <a:rPr lang="pt-BR" b="0" i="0" dirty="0">
                <a:effectLst/>
              </a:rPr>
              <a:t>(bias e sinápticos) de todos os neurônios de forma que a rede </a:t>
            </a:r>
            <a:r>
              <a:rPr lang="pt-BR" b="1" i="1" dirty="0">
                <a:effectLst/>
              </a:rPr>
              <a:t>resolva uma tarefa específica</a:t>
            </a:r>
            <a:r>
              <a:rPr lang="pt-BR" b="0" i="0" dirty="0">
                <a:effectLst/>
              </a:rPr>
              <a:t>, como, por exemplo, a classificação de imagens.</a:t>
            </a:r>
          </a:p>
          <a:p>
            <a:r>
              <a:rPr lang="pt-BR" dirty="0"/>
              <a:t>Os pesos são ajustados através de um processo iterativo chamado de </a:t>
            </a:r>
            <a:r>
              <a:rPr lang="pt-BR" b="1" i="1" dirty="0"/>
              <a:t>retropropagação do erro</a:t>
            </a:r>
            <a:r>
              <a:rPr lang="pt-BR" dirty="0"/>
              <a:t>, onde apresenta-se ao modelo as </a:t>
            </a:r>
            <a:r>
              <a:rPr lang="pt-BR" b="1" i="1" dirty="0"/>
              <a:t>entradas</a:t>
            </a:r>
            <a:r>
              <a:rPr lang="pt-BR" dirty="0"/>
              <a:t> e </a:t>
            </a:r>
            <a:r>
              <a:rPr lang="pt-BR" b="1" i="1" dirty="0"/>
              <a:t>saídas esperadas</a:t>
            </a:r>
            <a:r>
              <a:rPr lang="pt-BR" dirty="0"/>
              <a:t> e o processo minimiza o erro entre a </a:t>
            </a:r>
            <a:r>
              <a:rPr lang="pt-BR" b="1" i="1" dirty="0"/>
              <a:t>saída da rede </a:t>
            </a:r>
            <a:r>
              <a:rPr lang="pt-BR" dirty="0"/>
              <a:t>e os </a:t>
            </a:r>
            <a:r>
              <a:rPr lang="pt-BR" b="1" i="1" dirty="0"/>
              <a:t>valores de saída esperados</a:t>
            </a:r>
            <a:r>
              <a:rPr lang="pt-BR" dirty="0"/>
              <a:t>.</a:t>
            </a:r>
            <a:endParaRPr lang="pt-BR" dirty="0">
              <a:effectLst/>
            </a:endParaRPr>
          </a:p>
          <a:p>
            <a:endParaRPr lang="pt-BR" b="0" i="0" dirty="0">
              <a:effectLst/>
            </a:endParaRPr>
          </a:p>
        </p:txBody>
      </p:sp>
      <p:pic>
        <p:nvPicPr>
          <p:cNvPr id="7" name="Imagem 6">
            <a:extLst>
              <a:ext uri="{FF2B5EF4-FFF2-40B4-BE49-F238E27FC236}">
                <a16:creationId xmlns:a16="http://schemas.microsoft.com/office/drawing/2014/main" id="{9E371F28-F18C-B660-5052-49BE85D69A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46172"/>
            <a:ext cx="4636863" cy="4939539"/>
          </a:xfrm>
          <a:prstGeom prst="rect">
            <a:avLst/>
          </a:prstGeom>
        </p:spPr>
      </p:pic>
    </p:spTree>
    <p:extLst>
      <p:ext uri="{BB962C8B-B14F-4D97-AF65-F5344CB8AC3E}">
        <p14:creationId xmlns:p14="http://schemas.microsoft.com/office/powerpoint/2010/main" val="3804495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3" t="1470" r="1666" b="52098"/>
          <a:stretch/>
        </p:blipFill>
        <p:spPr bwMode="auto">
          <a:xfrm>
            <a:off x="57150" y="1797053"/>
            <a:ext cx="6038850" cy="49625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6A391ACE-D873-BDA7-29B1-D749F1D74D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6271791" y="1797053"/>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8" name="Espaço Reservado para Conteúdo 2">
            <a:extLst>
              <a:ext uri="{FF2B5EF4-FFF2-40B4-BE49-F238E27FC236}">
                <a16:creationId xmlns:a16="http://schemas.microsoft.com/office/drawing/2014/main" id="{C09E3E1D-F5A3-949C-7B2D-31B05BAA6CEA}"/>
              </a:ext>
            </a:extLst>
          </p:cNvPr>
          <p:cNvSpPr>
            <a:spLocks noGrp="1"/>
          </p:cNvSpPr>
          <p:nvPr>
            <p:ph idx="1"/>
          </p:nvPr>
        </p:nvSpPr>
        <p:spPr>
          <a:xfrm>
            <a:off x="833861" y="1212903"/>
            <a:ext cx="11100964" cy="586813"/>
          </a:xfrm>
        </p:spPr>
        <p:txBody>
          <a:bodyPr>
            <a:normAutofit fontScale="77500" lnSpcReduction="20000"/>
          </a:bodyPr>
          <a:lstStyle/>
          <a:p>
            <a:r>
              <a:rPr lang="pt-BR" dirty="0"/>
              <a:t>Diferentes tipos de neurônios, a quantidade de camadas e de neurônios em cada uma delas e a forma como eles estão conectados, resultam em topologias diferentes</a:t>
            </a:r>
          </a:p>
        </p:txBody>
      </p:sp>
    </p:spTree>
    <p:extLst>
      <p:ext uri="{BB962C8B-B14F-4D97-AF65-F5344CB8AC3E}">
        <p14:creationId xmlns:p14="http://schemas.microsoft.com/office/powerpoint/2010/main" val="846104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3" t="1470" r="1666" b="52098"/>
          <a:stretch/>
        </p:blipFill>
        <p:spPr bwMode="auto">
          <a:xfrm>
            <a:off x="131777" y="1416394"/>
            <a:ext cx="6268716" cy="5151421"/>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51253F61-FE15-D675-8A52-7B573E07647B}"/>
              </a:ext>
            </a:extLst>
          </p:cNvPr>
          <p:cNvSpPr/>
          <p:nvPr/>
        </p:nvSpPr>
        <p:spPr>
          <a:xfrm>
            <a:off x="5191125" y="1700211"/>
            <a:ext cx="1209368" cy="1243014"/>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DFF</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619875" y="1706579"/>
            <a:ext cx="5420991" cy="5151421"/>
          </a:xfrm>
        </p:spPr>
        <p:txBody>
          <a:bodyPr>
            <a:normAutofit lnSpcReduction="10000"/>
          </a:bodyPr>
          <a:lstStyle/>
          <a:p>
            <a:r>
              <a:rPr lang="pt-BR" b="1" dirty="0" err="1"/>
              <a:t>DFFs</a:t>
            </a:r>
            <a:r>
              <a:rPr lang="pt-BR" dirty="0"/>
              <a:t>: também chamadas de </a:t>
            </a:r>
            <a:r>
              <a:rPr lang="pt-BR" i="1" dirty="0" err="1"/>
              <a:t>dense</a:t>
            </a:r>
            <a:r>
              <a:rPr lang="pt-BR" i="1" dirty="0"/>
              <a:t> neural networks </a:t>
            </a:r>
            <a:r>
              <a:rPr lang="pt-BR" dirty="0"/>
              <a:t>(DNN), são redes </a:t>
            </a:r>
            <a:r>
              <a:rPr lang="pt-BR" b="1" i="1" dirty="0"/>
              <a:t>densamente</a:t>
            </a:r>
            <a:r>
              <a:rPr lang="pt-BR" dirty="0"/>
              <a:t> conectadas (todas as saídas de uma camada se conectam a todos os nós da próxima) com 2 ou mais camadas ocultas.</a:t>
            </a:r>
          </a:p>
          <a:p>
            <a:r>
              <a:rPr lang="pt-BR" dirty="0"/>
              <a:t>O termo </a:t>
            </a:r>
            <a:r>
              <a:rPr lang="pt-BR" b="1" i="1" dirty="0"/>
              <a:t>feed </a:t>
            </a:r>
            <a:r>
              <a:rPr lang="pt-BR" b="1" i="1" dirty="0" err="1"/>
              <a:t>forward</a:t>
            </a:r>
            <a:r>
              <a:rPr lang="pt-BR" b="1" i="1" dirty="0"/>
              <a:t> </a:t>
            </a:r>
            <a:r>
              <a:rPr lang="pt-BR" dirty="0"/>
              <a:t>vem do fato de que as conexões são sempre no sentido da </a:t>
            </a:r>
            <a:r>
              <a:rPr lang="pt-BR" b="1" i="1" dirty="0"/>
              <a:t>entrada para a saída</a:t>
            </a:r>
            <a:r>
              <a:rPr lang="pt-BR" dirty="0"/>
              <a:t>.</a:t>
            </a:r>
          </a:p>
          <a:p>
            <a:r>
              <a:rPr lang="pt-BR" dirty="0"/>
              <a:t>São usadas em tarefas de aproximação de funções (i.e., regressão e classificação.</a:t>
            </a:r>
          </a:p>
        </p:txBody>
      </p:sp>
      <p:sp>
        <p:nvSpPr>
          <p:cNvPr id="6" name="CaixaDeTexto 5">
            <a:extLst>
              <a:ext uri="{FF2B5EF4-FFF2-40B4-BE49-F238E27FC236}">
                <a16:creationId xmlns:a16="http://schemas.microsoft.com/office/drawing/2014/main" id="{DB9D9639-F477-4342-5FAD-CB7A69423116}"/>
              </a:ext>
            </a:extLst>
          </p:cNvPr>
          <p:cNvSpPr txBox="1"/>
          <p:nvPr/>
        </p:nvSpPr>
        <p:spPr>
          <a:xfrm>
            <a:off x="6319378" y="1564013"/>
            <a:ext cx="342899" cy="523220"/>
          </a:xfrm>
          <a:prstGeom prst="rect">
            <a:avLst/>
          </a:prstGeom>
          <a:noFill/>
        </p:spPr>
        <p:txBody>
          <a:bodyPr wrap="square" rtlCol="0">
            <a:spAutoFit/>
          </a:bodyPr>
          <a:lstStyle/>
          <a:p>
            <a:r>
              <a:rPr lang="pt-BR" sz="2800" b="1" dirty="0">
                <a:solidFill>
                  <a:srgbClr val="FF0000"/>
                </a:solidFill>
              </a:rPr>
              <a:t>*</a:t>
            </a:r>
            <a:endParaRPr lang="pt-BR" b="1" dirty="0">
              <a:solidFill>
                <a:srgbClr val="FF0000"/>
              </a:solidFill>
            </a:endParaRPr>
          </a:p>
        </p:txBody>
      </p:sp>
      <p:sp>
        <p:nvSpPr>
          <p:cNvPr id="8" name="CaixaDeTexto 7">
            <a:extLst>
              <a:ext uri="{FF2B5EF4-FFF2-40B4-BE49-F238E27FC236}">
                <a16:creationId xmlns:a16="http://schemas.microsoft.com/office/drawing/2014/main" id="{EDED775B-4386-BF2D-7F1A-8EEC45D8E14F}"/>
              </a:ext>
            </a:extLst>
          </p:cNvPr>
          <p:cNvSpPr txBox="1"/>
          <p:nvPr/>
        </p:nvSpPr>
        <p:spPr>
          <a:xfrm>
            <a:off x="9631348" y="6567815"/>
            <a:ext cx="2628900" cy="261610"/>
          </a:xfrm>
          <a:prstGeom prst="rect">
            <a:avLst/>
          </a:prstGeom>
          <a:noFill/>
        </p:spPr>
        <p:txBody>
          <a:bodyPr wrap="square" rtlCol="0">
            <a:spAutoFit/>
          </a:bodyPr>
          <a:lstStyle/>
          <a:p>
            <a:r>
              <a:rPr lang="pt-BR" sz="1100" b="1" dirty="0">
                <a:solidFill>
                  <a:srgbClr val="FF0000"/>
                </a:solidFill>
              </a:rPr>
              <a:t>* </a:t>
            </a:r>
            <a:r>
              <a:rPr lang="pt-BR" sz="1100" dirty="0"/>
              <a:t>Modelo que será muito usado no curso.</a:t>
            </a:r>
          </a:p>
        </p:txBody>
      </p:sp>
    </p:spTree>
    <p:extLst>
      <p:ext uri="{BB962C8B-B14F-4D97-AF65-F5344CB8AC3E}">
        <p14:creationId xmlns:p14="http://schemas.microsoft.com/office/powerpoint/2010/main" val="2967633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A7EAA2BF-C5CD-8103-2E5B-7DFFC3288D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348086" y="1528925"/>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sp>
        <p:nvSpPr>
          <p:cNvPr id="3" name="Retângulo: Cantos Arredondados 2">
            <a:extLst>
              <a:ext uri="{FF2B5EF4-FFF2-40B4-BE49-F238E27FC236}">
                <a16:creationId xmlns:a16="http://schemas.microsoft.com/office/drawing/2014/main" id="{51253F61-FE15-D675-8A52-7B573E07647B}"/>
              </a:ext>
            </a:extLst>
          </p:cNvPr>
          <p:cNvSpPr/>
          <p:nvPr/>
        </p:nvSpPr>
        <p:spPr>
          <a:xfrm>
            <a:off x="319512" y="1471610"/>
            <a:ext cx="5871738" cy="1478128"/>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CNN</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477001" y="1471611"/>
            <a:ext cx="5563866" cy="5386390"/>
          </a:xfrm>
        </p:spPr>
        <p:txBody>
          <a:bodyPr>
            <a:normAutofit/>
          </a:bodyPr>
          <a:lstStyle/>
          <a:p>
            <a:r>
              <a:rPr lang="pt-BR" b="1" dirty="0" err="1"/>
              <a:t>CNNs</a:t>
            </a:r>
            <a:r>
              <a:rPr lang="pt-BR" dirty="0"/>
              <a:t>: ou redes neurais convolucionais, são redes que utilizam </a:t>
            </a:r>
            <a:r>
              <a:rPr lang="pt-BR" b="1" i="1" dirty="0"/>
              <a:t>camadas de convolução</a:t>
            </a:r>
            <a:r>
              <a:rPr lang="pt-BR" dirty="0"/>
              <a:t>,</a:t>
            </a:r>
            <a:r>
              <a:rPr lang="pt-BR" b="1" i="1" dirty="0"/>
              <a:t> </a:t>
            </a:r>
            <a:r>
              <a:rPr lang="pt-BR" i="0" dirty="0">
                <a:effectLst/>
              </a:rPr>
              <a:t>que aplicam </a:t>
            </a:r>
            <a:r>
              <a:rPr lang="pt-BR" b="1" i="1" dirty="0">
                <a:effectLst/>
              </a:rPr>
              <a:t>filtros</a:t>
            </a:r>
            <a:r>
              <a:rPr lang="pt-BR" i="0" dirty="0">
                <a:effectLst/>
              </a:rPr>
              <a:t> para </a:t>
            </a:r>
            <a:r>
              <a:rPr lang="pt-BR" b="1" i="1" dirty="0">
                <a:effectLst/>
              </a:rPr>
              <a:t>extrair características relevantes </a:t>
            </a:r>
            <a:r>
              <a:rPr lang="pt-BR" i="0" dirty="0">
                <a:effectLst/>
              </a:rPr>
              <a:t>dos dados de entrada, em geral imagens.</a:t>
            </a:r>
            <a:endParaRPr lang="pt-BR" dirty="0"/>
          </a:p>
          <a:p>
            <a:r>
              <a:rPr lang="pt-BR" dirty="0"/>
              <a:t>São usadas em aplicações de </a:t>
            </a:r>
            <a:r>
              <a:rPr lang="pt-BR" b="1" i="1" dirty="0"/>
              <a:t>visão computacional</a:t>
            </a:r>
            <a:r>
              <a:rPr lang="pt-BR" dirty="0"/>
              <a:t>, como classificação de imagens, processamento de vídeos, detecção de objetos em imagens ou vídeos.</a:t>
            </a:r>
          </a:p>
        </p:txBody>
      </p:sp>
      <p:sp>
        <p:nvSpPr>
          <p:cNvPr id="7" name="CaixaDeTexto 6">
            <a:extLst>
              <a:ext uri="{FF2B5EF4-FFF2-40B4-BE49-F238E27FC236}">
                <a16:creationId xmlns:a16="http://schemas.microsoft.com/office/drawing/2014/main" id="{117F3FD2-FCE4-7DFE-C26E-0C021FA33D26}"/>
              </a:ext>
            </a:extLst>
          </p:cNvPr>
          <p:cNvSpPr txBox="1"/>
          <p:nvPr/>
        </p:nvSpPr>
        <p:spPr>
          <a:xfrm>
            <a:off x="6069595" y="1302403"/>
            <a:ext cx="342899" cy="523220"/>
          </a:xfrm>
          <a:prstGeom prst="rect">
            <a:avLst/>
          </a:prstGeom>
          <a:noFill/>
        </p:spPr>
        <p:txBody>
          <a:bodyPr wrap="square" rtlCol="0">
            <a:spAutoFit/>
          </a:bodyPr>
          <a:lstStyle/>
          <a:p>
            <a:r>
              <a:rPr lang="pt-BR" sz="2800" b="1" dirty="0">
                <a:solidFill>
                  <a:srgbClr val="FF0000"/>
                </a:solidFill>
              </a:rPr>
              <a:t>*</a:t>
            </a:r>
            <a:endParaRPr lang="pt-BR" b="1" dirty="0">
              <a:solidFill>
                <a:srgbClr val="FF0000"/>
              </a:solidFill>
            </a:endParaRPr>
          </a:p>
        </p:txBody>
      </p:sp>
      <p:sp>
        <p:nvSpPr>
          <p:cNvPr id="8" name="CaixaDeTexto 7">
            <a:extLst>
              <a:ext uri="{FF2B5EF4-FFF2-40B4-BE49-F238E27FC236}">
                <a16:creationId xmlns:a16="http://schemas.microsoft.com/office/drawing/2014/main" id="{BCCD196A-9BB4-D2E2-8ADF-C261B47277AA}"/>
              </a:ext>
            </a:extLst>
          </p:cNvPr>
          <p:cNvSpPr txBox="1"/>
          <p:nvPr/>
        </p:nvSpPr>
        <p:spPr>
          <a:xfrm>
            <a:off x="9631348" y="6567815"/>
            <a:ext cx="2628900" cy="261610"/>
          </a:xfrm>
          <a:prstGeom prst="rect">
            <a:avLst/>
          </a:prstGeom>
          <a:noFill/>
        </p:spPr>
        <p:txBody>
          <a:bodyPr wrap="square" rtlCol="0">
            <a:spAutoFit/>
          </a:bodyPr>
          <a:lstStyle/>
          <a:p>
            <a:r>
              <a:rPr lang="pt-BR" sz="1100" b="1" dirty="0">
                <a:solidFill>
                  <a:srgbClr val="FF0000"/>
                </a:solidFill>
              </a:rPr>
              <a:t>* </a:t>
            </a:r>
            <a:r>
              <a:rPr lang="pt-BR" sz="1100" dirty="0"/>
              <a:t>Modelo que será muito usado no curso.</a:t>
            </a:r>
          </a:p>
        </p:txBody>
      </p:sp>
    </p:spTree>
    <p:extLst>
      <p:ext uri="{BB962C8B-B14F-4D97-AF65-F5344CB8AC3E}">
        <p14:creationId xmlns:p14="http://schemas.microsoft.com/office/powerpoint/2010/main" val="3973917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3" t="1470" r="1666" b="52098"/>
          <a:stretch/>
        </p:blipFill>
        <p:spPr bwMode="auto">
          <a:xfrm>
            <a:off x="151134" y="1423985"/>
            <a:ext cx="6038850" cy="4962525"/>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51253F61-FE15-D675-8A52-7B573E07647B}"/>
              </a:ext>
            </a:extLst>
          </p:cNvPr>
          <p:cNvSpPr/>
          <p:nvPr/>
        </p:nvSpPr>
        <p:spPr>
          <a:xfrm>
            <a:off x="1650898" y="2990849"/>
            <a:ext cx="4616552" cy="962025"/>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RNN</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581775" y="1423985"/>
            <a:ext cx="5459091" cy="5434015"/>
          </a:xfrm>
        </p:spPr>
        <p:txBody>
          <a:bodyPr>
            <a:normAutofit/>
          </a:bodyPr>
          <a:lstStyle/>
          <a:p>
            <a:r>
              <a:rPr lang="pt-BR" b="1" dirty="0" err="1"/>
              <a:t>RNNs</a:t>
            </a:r>
            <a:r>
              <a:rPr lang="pt-BR" dirty="0"/>
              <a:t>: ou redes neurais </a:t>
            </a:r>
            <a:r>
              <a:rPr lang="pt-BR" b="1" i="1" dirty="0"/>
              <a:t>recorrentes</a:t>
            </a:r>
            <a:r>
              <a:rPr lang="pt-BR" dirty="0"/>
              <a:t>, p</a:t>
            </a:r>
            <a:r>
              <a:rPr lang="pt-BR" b="0" i="0" dirty="0">
                <a:effectLst/>
              </a:rPr>
              <a:t>ossuem </a:t>
            </a:r>
            <a:r>
              <a:rPr lang="pt-BR" b="1" i="1" dirty="0">
                <a:effectLst/>
              </a:rPr>
              <a:t>conexões que formam loops</a:t>
            </a:r>
            <a:r>
              <a:rPr lang="pt-BR" b="0" i="0" dirty="0">
                <a:effectLst/>
              </a:rPr>
              <a:t>, permitindo que </a:t>
            </a:r>
            <a:r>
              <a:rPr lang="pt-BR" b="1" i="1" dirty="0">
                <a:effectLst/>
              </a:rPr>
              <a:t>informações anteriores sejam armazenadas e influenciem as entradas futuras</a:t>
            </a:r>
            <a:r>
              <a:rPr lang="pt-BR" dirty="0"/>
              <a:t>, ou seja, elas possuem memória.</a:t>
            </a:r>
          </a:p>
          <a:p>
            <a:r>
              <a:rPr lang="pt-BR" b="0" i="0" dirty="0">
                <a:effectLst/>
              </a:rPr>
              <a:t>Essa capacidade as torna especialmente úteis em </a:t>
            </a:r>
            <a:r>
              <a:rPr lang="pt-BR" b="1" i="1" dirty="0">
                <a:effectLst/>
              </a:rPr>
              <a:t>tarefas </a:t>
            </a:r>
            <a:r>
              <a:rPr lang="pt-BR" dirty="0">
                <a:effectLst/>
              </a:rPr>
              <a:t>que envolvem </a:t>
            </a:r>
            <a:r>
              <a:rPr lang="pt-BR" b="1" i="1" dirty="0">
                <a:effectLst/>
              </a:rPr>
              <a:t>dados sequenciais</a:t>
            </a:r>
            <a:r>
              <a:rPr lang="pt-BR" b="0" i="0" dirty="0">
                <a:effectLst/>
              </a:rPr>
              <a:t>, como </a:t>
            </a:r>
            <a:r>
              <a:rPr lang="pt-BR" b="1" i="1" dirty="0">
                <a:effectLst/>
              </a:rPr>
              <a:t>análise de texto</a:t>
            </a:r>
            <a:r>
              <a:rPr lang="pt-BR" b="0" i="0" dirty="0">
                <a:effectLst/>
              </a:rPr>
              <a:t>, </a:t>
            </a:r>
            <a:r>
              <a:rPr lang="pt-BR" b="1" i="1" dirty="0">
                <a:effectLst/>
              </a:rPr>
              <a:t>previsão de séries temporais</a:t>
            </a:r>
            <a:r>
              <a:rPr lang="pt-BR" b="0" i="0" dirty="0">
                <a:effectLst/>
              </a:rPr>
              <a:t> e </a:t>
            </a:r>
            <a:r>
              <a:rPr lang="pt-BR" b="1" i="1" dirty="0">
                <a:effectLst/>
              </a:rPr>
              <a:t>processamento de fala e áudio</a:t>
            </a:r>
            <a:r>
              <a:rPr lang="pt-BR" b="0" i="0" dirty="0">
                <a:effectLst/>
              </a:rPr>
              <a:t>.</a:t>
            </a:r>
            <a:endParaRPr lang="pt-BR" dirty="0"/>
          </a:p>
        </p:txBody>
      </p:sp>
    </p:spTree>
    <p:extLst>
      <p:ext uri="{BB962C8B-B14F-4D97-AF65-F5344CB8AC3E}">
        <p14:creationId xmlns:p14="http://schemas.microsoft.com/office/powerpoint/2010/main" val="3064386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3" t="1470" r="1666" b="52098"/>
          <a:stretch/>
        </p:blipFill>
        <p:spPr bwMode="auto">
          <a:xfrm>
            <a:off x="151134" y="1423985"/>
            <a:ext cx="6038850" cy="4962525"/>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51253F61-FE15-D675-8A52-7B573E07647B}"/>
              </a:ext>
            </a:extLst>
          </p:cNvPr>
          <p:cNvSpPr/>
          <p:nvPr/>
        </p:nvSpPr>
        <p:spPr>
          <a:xfrm>
            <a:off x="1743075" y="3952876"/>
            <a:ext cx="4446910" cy="1257300"/>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AE</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543676" y="1695451"/>
            <a:ext cx="5572124" cy="5162550"/>
          </a:xfrm>
        </p:spPr>
        <p:txBody>
          <a:bodyPr>
            <a:normAutofit fontScale="92500" lnSpcReduction="20000"/>
          </a:bodyPr>
          <a:lstStyle/>
          <a:p>
            <a:r>
              <a:rPr lang="pt-BR" b="1" dirty="0" err="1"/>
              <a:t>AEs</a:t>
            </a:r>
            <a:r>
              <a:rPr lang="pt-BR" dirty="0"/>
              <a:t>: os </a:t>
            </a:r>
            <a:r>
              <a:rPr lang="pt-BR" i="1" dirty="0" err="1"/>
              <a:t>autoencoders</a:t>
            </a:r>
            <a:r>
              <a:rPr lang="pt-BR" dirty="0"/>
              <a:t> </a:t>
            </a:r>
            <a:r>
              <a:rPr lang="pt-BR" b="0" i="0" dirty="0">
                <a:effectLst/>
              </a:rPr>
              <a:t>têm como objetivo aprender uma </a:t>
            </a:r>
            <a:r>
              <a:rPr lang="pt-BR" b="1" i="1" dirty="0">
                <a:effectLst/>
              </a:rPr>
              <a:t>representação latente</a:t>
            </a:r>
            <a:r>
              <a:rPr lang="pt-BR" dirty="0">
                <a:effectLst/>
              </a:rPr>
              <a:t> (i.e., características importantes, ma</a:t>
            </a:r>
            <a:r>
              <a:rPr lang="pt-BR" dirty="0"/>
              <a:t>s ocultas) </a:t>
            </a:r>
            <a:r>
              <a:rPr lang="pt-BR" b="0" i="0" dirty="0">
                <a:effectLst/>
              </a:rPr>
              <a:t>dos dados de entrada.</a:t>
            </a:r>
          </a:p>
          <a:p>
            <a:r>
              <a:rPr lang="pt-BR" b="0" i="0" dirty="0">
                <a:effectLst/>
              </a:rPr>
              <a:t>Consistem em duas partes: o </a:t>
            </a:r>
            <a:r>
              <a:rPr lang="pt-BR" b="1" i="1" dirty="0">
                <a:effectLst/>
              </a:rPr>
              <a:t>codificador</a:t>
            </a:r>
            <a:r>
              <a:rPr lang="pt-BR" b="0" i="0" dirty="0">
                <a:effectLst/>
              </a:rPr>
              <a:t>, que mapeia os dados de entrada para uma representação latente (de maior ou menor dimensão), e o </a:t>
            </a:r>
            <a:r>
              <a:rPr lang="pt-BR" b="1" i="1" dirty="0">
                <a:effectLst/>
              </a:rPr>
              <a:t>decodificador</a:t>
            </a:r>
            <a:r>
              <a:rPr lang="pt-BR" b="0" i="0" dirty="0">
                <a:effectLst/>
              </a:rPr>
              <a:t>, que reconstrói os dados originais a partir da representação latente.</a:t>
            </a:r>
            <a:endParaRPr lang="pt-BR" dirty="0"/>
          </a:p>
          <a:p>
            <a:r>
              <a:rPr lang="pt-BR" dirty="0"/>
              <a:t>S</a:t>
            </a:r>
            <a:r>
              <a:rPr lang="pt-BR" b="0" i="0" dirty="0">
                <a:effectLst/>
              </a:rPr>
              <a:t>ão usados em tarefas de redução de dimensionalidade, remoção de ruído, compressão de dados, geração de dados sintéticos e </a:t>
            </a:r>
            <a:r>
              <a:rPr lang="pt-BR" dirty="0"/>
              <a:t>redundância.</a:t>
            </a:r>
          </a:p>
        </p:txBody>
      </p:sp>
    </p:spTree>
    <p:extLst>
      <p:ext uri="{BB962C8B-B14F-4D97-AF65-F5344CB8AC3E}">
        <p14:creationId xmlns:p14="http://schemas.microsoft.com/office/powerpoint/2010/main" val="4201956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543675" y="1528925"/>
            <a:ext cx="5497194" cy="5329075"/>
          </a:xfrm>
        </p:spPr>
        <p:txBody>
          <a:bodyPr>
            <a:normAutofit lnSpcReduction="10000"/>
          </a:bodyPr>
          <a:lstStyle/>
          <a:p>
            <a:r>
              <a:rPr lang="pt-BR" b="1" dirty="0" err="1"/>
              <a:t>GANs</a:t>
            </a:r>
            <a:r>
              <a:rPr lang="pt-BR" dirty="0"/>
              <a:t>: ou redes adversárias generativas, </a:t>
            </a:r>
            <a:r>
              <a:rPr lang="pt-BR" b="0" i="0" dirty="0">
                <a:effectLst/>
              </a:rPr>
              <a:t>são um tipo especial de rede neural que consiste em </a:t>
            </a:r>
            <a:r>
              <a:rPr lang="pt-BR" b="1" i="1" dirty="0">
                <a:effectLst/>
              </a:rPr>
              <a:t>duas redes em competição</a:t>
            </a:r>
            <a:r>
              <a:rPr lang="pt-BR" b="0" i="0" dirty="0">
                <a:effectLst/>
              </a:rPr>
              <a:t>: o </a:t>
            </a:r>
            <a:r>
              <a:rPr lang="pt-BR" b="1" i="1" dirty="0">
                <a:effectLst/>
              </a:rPr>
              <a:t>gerador</a:t>
            </a:r>
            <a:r>
              <a:rPr lang="pt-BR" b="0" i="0" dirty="0">
                <a:effectLst/>
              </a:rPr>
              <a:t> e o </a:t>
            </a:r>
            <a:r>
              <a:rPr lang="pt-BR" b="1" i="1" dirty="0">
                <a:effectLst/>
              </a:rPr>
              <a:t>discriminador</a:t>
            </a:r>
            <a:r>
              <a:rPr lang="pt-BR" b="0" i="0" dirty="0">
                <a:effectLst/>
              </a:rPr>
              <a:t>.</a:t>
            </a:r>
          </a:p>
          <a:p>
            <a:r>
              <a:rPr lang="pt-BR" b="0" i="0" dirty="0">
                <a:effectLst/>
              </a:rPr>
              <a:t>O gerador cria dados sintéticos que se assemelham aos dados reais, enquanto o discriminador tenta distinguir entre os dados reais e os dados gerados pelo gerador. </a:t>
            </a:r>
            <a:endParaRPr lang="pt-BR" dirty="0"/>
          </a:p>
          <a:p>
            <a:r>
              <a:rPr lang="pt-BR" dirty="0"/>
              <a:t>S</a:t>
            </a:r>
            <a:r>
              <a:rPr lang="pt-BR" b="0" i="0" dirty="0">
                <a:effectLst/>
              </a:rPr>
              <a:t>ão usadas para geração de imagens, vídeos e sons realistas, e </a:t>
            </a:r>
            <a:r>
              <a:rPr lang="pt-BR" dirty="0"/>
              <a:t>em tar</a:t>
            </a:r>
            <a:r>
              <a:rPr lang="pt-BR" b="0" i="0" dirty="0">
                <a:effectLst/>
              </a:rPr>
              <a:t>efas de geração de dados sintéticos.</a:t>
            </a:r>
            <a:endParaRPr lang="pt-BR" dirty="0"/>
          </a:p>
        </p:txBody>
      </p:sp>
      <p:pic>
        <p:nvPicPr>
          <p:cNvPr id="6" name="Picture 2">
            <a:extLst>
              <a:ext uri="{FF2B5EF4-FFF2-40B4-BE49-F238E27FC236}">
                <a16:creationId xmlns:a16="http://schemas.microsoft.com/office/drawing/2014/main" id="{59CEDE86-0717-C6A7-1FE4-075C233B00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424286" y="1528925"/>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Cantos Arredondados 6">
            <a:extLst>
              <a:ext uri="{FF2B5EF4-FFF2-40B4-BE49-F238E27FC236}">
                <a16:creationId xmlns:a16="http://schemas.microsoft.com/office/drawing/2014/main" id="{808C64A3-9AD8-F012-B4A7-DB45F1C70B25}"/>
              </a:ext>
            </a:extLst>
          </p:cNvPr>
          <p:cNvSpPr/>
          <p:nvPr/>
        </p:nvSpPr>
        <p:spPr>
          <a:xfrm>
            <a:off x="342900" y="2924175"/>
            <a:ext cx="1847850" cy="1057275"/>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GAN</a:t>
            </a:r>
          </a:p>
        </p:txBody>
      </p:sp>
    </p:spTree>
    <p:extLst>
      <p:ext uri="{BB962C8B-B14F-4D97-AF65-F5344CB8AC3E}">
        <p14:creationId xmlns:p14="http://schemas.microsoft.com/office/powerpoint/2010/main" val="25644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410325" y="1528925"/>
            <a:ext cx="5630543" cy="5329075"/>
          </a:xfrm>
        </p:spPr>
        <p:txBody>
          <a:bodyPr>
            <a:normAutofit fontScale="92500" lnSpcReduction="10000"/>
          </a:bodyPr>
          <a:lstStyle/>
          <a:p>
            <a:r>
              <a:rPr lang="pt-BR" b="1" dirty="0" err="1"/>
              <a:t>ANs</a:t>
            </a:r>
            <a:r>
              <a:rPr lang="pt-BR" dirty="0"/>
              <a:t>: ou redes de atenção, </a:t>
            </a:r>
            <a:r>
              <a:rPr lang="pt-BR" b="0" i="0" dirty="0">
                <a:effectLst/>
              </a:rPr>
              <a:t>são um tipo de rede neural que se concentra em destacar partes importantes dos dados de entrada, dando-lhes maior peso durante o processamento. </a:t>
            </a:r>
          </a:p>
          <a:p>
            <a:r>
              <a:rPr lang="pt-BR" b="0" i="0" dirty="0">
                <a:effectLst/>
              </a:rPr>
              <a:t>Elas atribuem pesos diferentes às partes da entrada e as combinam de forma ponderada, focando nas partes mais importantes e ignorando as menos importantes.</a:t>
            </a:r>
            <a:endParaRPr lang="pt-BR" dirty="0"/>
          </a:p>
          <a:p>
            <a:r>
              <a:rPr lang="pt-BR" dirty="0"/>
              <a:t>S</a:t>
            </a:r>
            <a:r>
              <a:rPr lang="pt-BR" b="0" i="0" dirty="0">
                <a:effectLst/>
              </a:rPr>
              <a:t>ão usadas em tarefas que envolvem sequências de dados, como tradução automática, processamento de linguagem natural e reconhecimento de fala.</a:t>
            </a:r>
            <a:endParaRPr lang="pt-BR" dirty="0"/>
          </a:p>
        </p:txBody>
      </p:sp>
      <p:pic>
        <p:nvPicPr>
          <p:cNvPr id="6" name="Picture 2">
            <a:extLst>
              <a:ext uri="{FF2B5EF4-FFF2-40B4-BE49-F238E27FC236}">
                <a16:creationId xmlns:a16="http://schemas.microsoft.com/office/drawing/2014/main" id="{59CEDE86-0717-C6A7-1FE4-075C233B00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348086" y="1528925"/>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Cantos Arredondados 6">
            <a:extLst>
              <a:ext uri="{FF2B5EF4-FFF2-40B4-BE49-F238E27FC236}">
                <a16:creationId xmlns:a16="http://schemas.microsoft.com/office/drawing/2014/main" id="{808C64A3-9AD8-F012-B4A7-DB45F1C70B25}"/>
              </a:ext>
            </a:extLst>
          </p:cNvPr>
          <p:cNvSpPr/>
          <p:nvPr/>
        </p:nvSpPr>
        <p:spPr>
          <a:xfrm>
            <a:off x="4171949" y="5410200"/>
            <a:ext cx="2028825" cy="1176665"/>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AN</a:t>
            </a:r>
          </a:p>
        </p:txBody>
      </p:sp>
    </p:spTree>
    <p:extLst>
      <p:ext uri="{BB962C8B-B14F-4D97-AF65-F5344CB8AC3E}">
        <p14:creationId xmlns:p14="http://schemas.microsoft.com/office/powerpoint/2010/main" val="9218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0BE45A-DD6E-8582-02F9-50CE90FC4520}"/>
              </a:ext>
            </a:extLst>
          </p:cNvPr>
          <p:cNvSpPr>
            <a:spLocks noGrp="1"/>
          </p:cNvSpPr>
          <p:nvPr>
            <p:ph type="title"/>
          </p:nvPr>
        </p:nvSpPr>
        <p:spPr/>
        <p:txBody>
          <a:bodyPr/>
          <a:lstStyle/>
          <a:p>
            <a:r>
              <a:rPr lang="pt-BR" dirty="0"/>
              <a:t>Crescimento do tamanho dos modelos</a:t>
            </a:r>
          </a:p>
        </p:txBody>
      </p:sp>
      <p:sp>
        <p:nvSpPr>
          <p:cNvPr id="3" name="Espaço Reservado para Conteúdo 2">
            <a:extLst>
              <a:ext uri="{FF2B5EF4-FFF2-40B4-BE49-F238E27FC236}">
                <a16:creationId xmlns:a16="http://schemas.microsoft.com/office/drawing/2014/main" id="{244BB290-D9DD-31E7-9B2F-E766134E6DF8}"/>
              </a:ext>
            </a:extLst>
          </p:cNvPr>
          <p:cNvSpPr>
            <a:spLocks noGrp="1"/>
          </p:cNvSpPr>
          <p:nvPr>
            <p:ph idx="1"/>
          </p:nvPr>
        </p:nvSpPr>
        <p:spPr>
          <a:xfrm>
            <a:off x="3339885" y="1825624"/>
            <a:ext cx="8671140" cy="5032376"/>
          </a:xfrm>
        </p:spPr>
        <p:txBody>
          <a:bodyPr>
            <a:normAutofit fontScale="92500"/>
          </a:bodyPr>
          <a:lstStyle/>
          <a:p>
            <a:r>
              <a:rPr lang="pt-BR" dirty="0"/>
              <a:t>Ao longo dos anos, para resolver problemas mais e mais complexos com ótimos resultados, as topologias de redes neurais têm se tornado maiores e mais complexas.</a:t>
            </a:r>
          </a:p>
          <a:p>
            <a:pPr lvl="1">
              <a:buFont typeface="Wingdings" panose="05000000000000000000" pitchFamily="2" charset="2"/>
              <a:buChar char="§"/>
            </a:pPr>
            <a:r>
              <a:rPr lang="pt-BR" dirty="0"/>
              <a:t>Complexidade ou capacidade da rede neural está relacionada com sua quantidade de camadas e nós.</a:t>
            </a:r>
          </a:p>
          <a:p>
            <a:r>
              <a:rPr lang="pt-BR" dirty="0"/>
              <a:t>A </a:t>
            </a:r>
            <a:r>
              <a:rPr lang="pt-BR" b="1" i="1" dirty="0"/>
              <a:t>complexidade computacional </a:t>
            </a:r>
            <a:r>
              <a:rPr lang="pt-BR" dirty="0"/>
              <a:t>de uma rede neural é </a:t>
            </a:r>
            <a:r>
              <a:rPr lang="pt-BR" b="1" i="1" dirty="0"/>
              <a:t>diretamente proporcional ao número de conexões</a:t>
            </a:r>
            <a:r>
              <a:rPr lang="pt-BR" dirty="0"/>
              <a:t>, portanto, quanto mais camadas e nós, mais memória e cálculos matemáticos são necessários e, consequentemente, maior será o </a:t>
            </a:r>
            <a:r>
              <a:rPr lang="pt-BR" b="1" i="1" dirty="0"/>
              <a:t>consumo de memória e energia</a:t>
            </a:r>
            <a:r>
              <a:rPr lang="pt-BR" dirty="0"/>
              <a:t>.</a:t>
            </a:r>
          </a:p>
          <a:p>
            <a:r>
              <a:rPr lang="pt-BR" dirty="0"/>
              <a:t>Até recentemente, não havia uma preocupação com as eficiências computacional e energética de soluções envolvendo IA.</a:t>
            </a:r>
          </a:p>
        </p:txBody>
      </p:sp>
      <p:pic>
        <p:nvPicPr>
          <p:cNvPr id="5" name="Imagem 4">
            <a:extLst>
              <a:ext uri="{FF2B5EF4-FFF2-40B4-BE49-F238E27FC236}">
                <a16:creationId xmlns:a16="http://schemas.microsoft.com/office/drawing/2014/main" id="{ADB4BAE9-69A8-69DC-305D-F35C4E69B0A1}"/>
              </a:ext>
            </a:extLst>
          </p:cNvPr>
          <p:cNvPicPr>
            <a:picLocks noChangeAspect="1"/>
          </p:cNvPicPr>
          <p:nvPr/>
        </p:nvPicPr>
        <p:blipFill>
          <a:blip r:embed="rId2"/>
          <a:stretch>
            <a:fillRect/>
          </a:stretch>
        </p:blipFill>
        <p:spPr>
          <a:xfrm>
            <a:off x="371475" y="4152336"/>
            <a:ext cx="2610111" cy="1471154"/>
          </a:xfrm>
          <a:prstGeom prst="rect">
            <a:avLst/>
          </a:prstGeom>
        </p:spPr>
      </p:pic>
      <p:pic>
        <p:nvPicPr>
          <p:cNvPr id="6" name="Imagem 5">
            <a:extLst>
              <a:ext uri="{FF2B5EF4-FFF2-40B4-BE49-F238E27FC236}">
                <a16:creationId xmlns:a16="http://schemas.microsoft.com/office/drawing/2014/main" id="{EC47E044-EC7C-DF45-A8BF-BD584B50D8D1}"/>
              </a:ext>
            </a:extLst>
          </p:cNvPr>
          <p:cNvPicPr>
            <a:picLocks noChangeAspect="1"/>
          </p:cNvPicPr>
          <p:nvPr/>
        </p:nvPicPr>
        <p:blipFill rotWithShape="1">
          <a:blip r:embed="rId3"/>
          <a:srcRect l="7414" t="7138"/>
          <a:stretch/>
        </p:blipFill>
        <p:spPr>
          <a:xfrm>
            <a:off x="335973" y="5623490"/>
            <a:ext cx="514625" cy="430367"/>
          </a:xfrm>
          <a:prstGeom prst="rect">
            <a:avLst/>
          </a:prstGeom>
        </p:spPr>
      </p:pic>
      <p:pic>
        <p:nvPicPr>
          <p:cNvPr id="8" name="Imagem 7">
            <a:extLst>
              <a:ext uri="{FF2B5EF4-FFF2-40B4-BE49-F238E27FC236}">
                <a16:creationId xmlns:a16="http://schemas.microsoft.com/office/drawing/2014/main" id="{73880E7E-3350-241A-90A8-BD0496BACDF2}"/>
              </a:ext>
            </a:extLst>
          </p:cNvPr>
          <p:cNvPicPr>
            <a:picLocks noChangeAspect="1"/>
          </p:cNvPicPr>
          <p:nvPr/>
        </p:nvPicPr>
        <p:blipFill rotWithShape="1">
          <a:blip r:embed="rId3"/>
          <a:srcRect l="7414" t="7138"/>
          <a:stretch/>
        </p:blipFill>
        <p:spPr>
          <a:xfrm>
            <a:off x="854964" y="5623490"/>
            <a:ext cx="514625" cy="430367"/>
          </a:xfrm>
          <a:prstGeom prst="rect">
            <a:avLst/>
          </a:prstGeom>
        </p:spPr>
      </p:pic>
      <p:pic>
        <p:nvPicPr>
          <p:cNvPr id="9" name="Imagem 8">
            <a:extLst>
              <a:ext uri="{FF2B5EF4-FFF2-40B4-BE49-F238E27FC236}">
                <a16:creationId xmlns:a16="http://schemas.microsoft.com/office/drawing/2014/main" id="{58232383-8291-AC73-071D-578ECC121F45}"/>
              </a:ext>
            </a:extLst>
          </p:cNvPr>
          <p:cNvPicPr>
            <a:picLocks noChangeAspect="1"/>
          </p:cNvPicPr>
          <p:nvPr/>
        </p:nvPicPr>
        <p:blipFill rotWithShape="1">
          <a:blip r:embed="rId3"/>
          <a:srcRect l="7414" t="7138"/>
          <a:stretch/>
        </p:blipFill>
        <p:spPr>
          <a:xfrm>
            <a:off x="1359519" y="5623489"/>
            <a:ext cx="514625" cy="430367"/>
          </a:xfrm>
          <a:prstGeom prst="rect">
            <a:avLst/>
          </a:prstGeom>
        </p:spPr>
      </p:pic>
      <p:pic>
        <p:nvPicPr>
          <p:cNvPr id="10" name="Imagem 9">
            <a:extLst>
              <a:ext uri="{FF2B5EF4-FFF2-40B4-BE49-F238E27FC236}">
                <a16:creationId xmlns:a16="http://schemas.microsoft.com/office/drawing/2014/main" id="{9413DA1B-339E-EA18-D32B-C6BDBD936BD4}"/>
              </a:ext>
            </a:extLst>
          </p:cNvPr>
          <p:cNvPicPr>
            <a:picLocks noChangeAspect="1"/>
          </p:cNvPicPr>
          <p:nvPr/>
        </p:nvPicPr>
        <p:blipFill rotWithShape="1">
          <a:blip r:embed="rId3"/>
          <a:srcRect l="7414" t="7138"/>
          <a:stretch/>
        </p:blipFill>
        <p:spPr>
          <a:xfrm>
            <a:off x="1888373" y="5622539"/>
            <a:ext cx="514625" cy="430367"/>
          </a:xfrm>
          <a:prstGeom prst="rect">
            <a:avLst/>
          </a:prstGeom>
        </p:spPr>
      </p:pic>
      <p:pic>
        <p:nvPicPr>
          <p:cNvPr id="11" name="Imagem 10">
            <a:extLst>
              <a:ext uri="{FF2B5EF4-FFF2-40B4-BE49-F238E27FC236}">
                <a16:creationId xmlns:a16="http://schemas.microsoft.com/office/drawing/2014/main" id="{7E51B5EC-17C2-31E9-964D-8940110CEC67}"/>
              </a:ext>
            </a:extLst>
          </p:cNvPr>
          <p:cNvPicPr>
            <a:picLocks noChangeAspect="1"/>
          </p:cNvPicPr>
          <p:nvPr/>
        </p:nvPicPr>
        <p:blipFill rotWithShape="1">
          <a:blip r:embed="rId3"/>
          <a:srcRect l="7414" t="7138"/>
          <a:stretch/>
        </p:blipFill>
        <p:spPr>
          <a:xfrm>
            <a:off x="2474075" y="5622539"/>
            <a:ext cx="514625" cy="430367"/>
          </a:xfrm>
          <a:prstGeom prst="rect">
            <a:avLst/>
          </a:prstGeom>
        </p:spPr>
      </p:pic>
      <p:pic>
        <p:nvPicPr>
          <p:cNvPr id="12" name="Picture 2" descr="Em dez anos, hidrelétricas perderão espaço na geração de energia para solar  e eólica - Jornal O Globo">
            <a:extLst>
              <a:ext uri="{FF2B5EF4-FFF2-40B4-BE49-F238E27FC236}">
                <a16:creationId xmlns:a16="http://schemas.microsoft.com/office/drawing/2014/main" id="{2A90A4E8-5F2A-DBC9-EE12-62BF67917B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476" y="2072483"/>
            <a:ext cx="2610111" cy="1566067"/>
          </a:xfrm>
          <a:prstGeom prst="rect">
            <a:avLst/>
          </a:prstGeom>
          <a:noFill/>
          <a:extLst>
            <a:ext uri="{909E8E84-426E-40DD-AFC4-6F175D3DCCD1}">
              <a14:hiddenFill xmlns:a14="http://schemas.microsoft.com/office/drawing/2010/main">
                <a:solidFill>
                  <a:srgbClr val="FFFFFF"/>
                </a:solidFill>
              </a14:hiddenFill>
            </a:ext>
          </a:extLst>
        </p:spPr>
      </p:pic>
      <p:sp>
        <p:nvSpPr>
          <p:cNvPr id="13" name="Sinal de Adição 12">
            <a:extLst>
              <a:ext uri="{FF2B5EF4-FFF2-40B4-BE49-F238E27FC236}">
                <a16:creationId xmlns:a16="http://schemas.microsoft.com/office/drawing/2014/main" id="{B33DA286-A6C9-1459-079A-D9D7FA3DE559}"/>
              </a:ext>
            </a:extLst>
          </p:cNvPr>
          <p:cNvSpPr>
            <a:spLocks noChangeAspect="1"/>
          </p:cNvSpPr>
          <p:nvPr/>
        </p:nvSpPr>
        <p:spPr>
          <a:xfrm>
            <a:off x="1495134" y="3744916"/>
            <a:ext cx="327852" cy="324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2050" name="Picture 2" descr="Kingston FURY™ Beast DDR5 RGB Memory – 8GB, 16GB, 32GB, 64GB,  128GB/4800MT/s, 5200MT/s, 5600MT/s, 6000MT/s - Kingston Technology">
            <a:extLst>
              <a:ext uri="{FF2B5EF4-FFF2-40B4-BE49-F238E27FC236}">
                <a16:creationId xmlns:a16="http://schemas.microsoft.com/office/drawing/2014/main" id="{A9FFE261-D167-C522-A04E-A2C0718F238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335973" y="6137276"/>
            <a:ext cx="417501" cy="25071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Kingston FURY™ Beast DDR5 RGB Memory – 8GB, 16GB, 32GB, 64GB,  128GB/4800MT/s, 5200MT/s, 5600MT/s, 6000MT/s - Kingston Technology">
            <a:extLst>
              <a:ext uri="{FF2B5EF4-FFF2-40B4-BE49-F238E27FC236}">
                <a16:creationId xmlns:a16="http://schemas.microsoft.com/office/drawing/2014/main" id="{B710A3C1-B753-6411-E009-E2AFCD076C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811623" y="6169790"/>
            <a:ext cx="417501" cy="25071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Kingston FURY™ Beast DDR5 RGB Memory – 8GB, 16GB, 32GB, 64GB,  128GB/4800MT/s, 5200MT/s, 5600MT/s, 6000MT/s - Kingston Technology">
            <a:extLst>
              <a:ext uri="{FF2B5EF4-FFF2-40B4-BE49-F238E27FC236}">
                <a16:creationId xmlns:a16="http://schemas.microsoft.com/office/drawing/2014/main" id="{BE3F39A7-9659-6C65-A87B-9CE0B6679A9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1343749" y="6173729"/>
            <a:ext cx="417501" cy="2507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Kingston FURY™ Beast DDR5 RGB Memory – 8GB, 16GB, 32GB, 64GB,  128GB/4800MT/s, 5200MT/s, 5600MT/s, 6000MT/s - Kingston Technology">
            <a:extLst>
              <a:ext uri="{FF2B5EF4-FFF2-40B4-BE49-F238E27FC236}">
                <a16:creationId xmlns:a16="http://schemas.microsoft.com/office/drawing/2014/main" id="{6E0DBD0E-2D4C-D302-AFF6-E0F63F4FE73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1874144" y="6169790"/>
            <a:ext cx="417501" cy="25071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Kingston FURY™ Beast DDR5 RGB Memory – 8GB, 16GB, 32GB, 64GB,  128GB/4800MT/s, 5200MT/s, 5600MT/s, 6000MT/s - Kingston Technology">
            <a:extLst>
              <a:ext uri="{FF2B5EF4-FFF2-40B4-BE49-F238E27FC236}">
                <a16:creationId xmlns:a16="http://schemas.microsoft.com/office/drawing/2014/main" id="{521068F4-54A5-3FF8-592C-B57F784484C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2465423" y="6242156"/>
            <a:ext cx="417501" cy="250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414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B3FED-5D1A-7084-5333-A3B2FA75F608}"/>
              </a:ext>
            </a:extLst>
          </p:cNvPr>
          <p:cNvSpPr>
            <a:spLocks noGrp="1"/>
          </p:cNvSpPr>
          <p:nvPr>
            <p:ph type="title"/>
          </p:nvPr>
        </p:nvSpPr>
        <p:spPr/>
        <p:txBody>
          <a:bodyPr/>
          <a:lstStyle/>
          <a:p>
            <a:r>
              <a:rPr lang="pt-BR" dirty="0"/>
              <a:t>Desafios da execução de ML em sistemas embarcados</a:t>
            </a:r>
          </a:p>
        </p:txBody>
      </p:sp>
      <p:sp>
        <p:nvSpPr>
          <p:cNvPr id="10" name="Espaço Reservado para Conteúdo 9">
            <a:extLst>
              <a:ext uri="{FF2B5EF4-FFF2-40B4-BE49-F238E27FC236}">
                <a16:creationId xmlns:a16="http://schemas.microsoft.com/office/drawing/2014/main" id="{CAD93E95-B9C0-F72A-DC66-5932B3365C00}"/>
              </a:ext>
            </a:extLst>
          </p:cNvPr>
          <p:cNvSpPr>
            <a:spLocks noGrp="1"/>
          </p:cNvSpPr>
          <p:nvPr>
            <p:ph idx="1"/>
          </p:nvPr>
        </p:nvSpPr>
        <p:spPr>
          <a:xfrm>
            <a:off x="6549044" y="1569146"/>
            <a:ext cx="5414622" cy="5288854"/>
          </a:xfrm>
        </p:spPr>
        <p:txBody>
          <a:bodyPr>
            <a:normAutofit/>
          </a:bodyPr>
          <a:lstStyle/>
          <a:p>
            <a:r>
              <a:rPr lang="pt-BR" dirty="0"/>
              <a:t>Anteriormente, falamos dos desafios encontrados quando usamos sistemas embarcados, i.e., limitações de HW e SW.</a:t>
            </a:r>
          </a:p>
          <a:p>
            <a:r>
              <a:rPr lang="pt-BR" dirty="0"/>
              <a:t>Agora, veremos os desafios para execução algoritmos de ML, mais especificamente de </a:t>
            </a:r>
            <a:r>
              <a:rPr lang="pt-BR" i="1" dirty="0" err="1"/>
              <a:t>Deep</a:t>
            </a:r>
            <a:r>
              <a:rPr lang="pt-BR" i="1" dirty="0"/>
              <a:t> Learning</a:t>
            </a:r>
            <a:r>
              <a:rPr lang="pt-BR" dirty="0"/>
              <a:t>, nestes dispositivos pequenos, com restrições de custo, recursos computacionais e consumo.</a:t>
            </a:r>
          </a:p>
        </p:txBody>
      </p:sp>
      <p:grpSp>
        <p:nvGrpSpPr>
          <p:cNvPr id="4" name="Agrupar 3">
            <a:extLst>
              <a:ext uri="{FF2B5EF4-FFF2-40B4-BE49-F238E27FC236}">
                <a16:creationId xmlns:a16="http://schemas.microsoft.com/office/drawing/2014/main" id="{35FD2549-26FC-7133-A127-D130ABECED2F}"/>
              </a:ext>
            </a:extLst>
          </p:cNvPr>
          <p:cNvGrpSpPr/>
          <p:nvPr/>
        </p:nvGrpSpPr>
        <p:grpSpPr>
          <a:xfrm>
            <a:off x="851546" y="2090057"/>
            <a:ext cx="5552534" cy="3744685"/>
            <a:chOff x="851546" y="2090057"/>
            <a:chExt cx="5552534" cy="3744685"/>
          </a:xfrm>
        </p:grpSpPr>
        <p:pic>
          <p:nvPicPr>
            <p:cNvPr id="12" name="Imagem 11">
              <a:extLst>
                <a:ext uri="{FF2B5EF4-FFF2-40B4-BE49-F238E27FC236}">
                  <a16:creationId xmlns:a16="http://schemas.microsoft.com/office/drawing/2014/main" id="{CEA739A8-9DDE-54DC-65C2-46F29815DD7C}"/>
                </a:ext>
              </a:extLst>
            </p:cNvPr>
            <p:cNvPicPr>
              <a:picLocks noChangeAspect="1"/>
            </p:cNvPicPr>
            <p:nvPr/>
          </p:nvPicPr>
          <p:blipFill rotWithShape="1">
            <a:blip r:embed="rId2"/>
            <a:srcRect l="8982" t="2754" r="5837" b="2176"/>
            <a:stretch/>
          </p:blipFill>
          <p:spPr>
            <a:xfrm>
              <a:off x="851546" y="2090057"/>
              <a:ext cx="2630741" cy="3744685"/>
            </a:xfrm>
            <a:prstGeom prst="rect">
              <a:avLst/>
            </a:prstGeom>
          </p:spPr>
        </p:pic>
        <p:sp>
          <p:nvSpPr>
            <p:cNvPr id="13" name="Seta: para a Direita 12">
              <a:extLst>
                <a:ext uri="{FF2B5EF4-FFF2-40B4-BE49-F238E27FC236}">
                  <a16:creationId xmlns:a16="http://schemas.microsoft.com/office/drawing/2014/main" id="{A58B0515-7EE2-661F-8CF7-159A3180611C}"/>
                </a:ext>
              </a:extLst>
            </p:cNvPr>
            <p:cNvSpPr/>
            <p:nvPr/>
          </p:nvSpPr>
          <p:spPr>
            <a:xfrm>
              <a:off x="3482287" y="3208791"/>
              <a:ext cx="847044" cy="1230086"/>
            </a:xfrm>
            <a:prstGeom prst="rightArrow">
              <a:avLst>
                <a:gd name="adj1" fmla="val 50000"/>
                <a:gd name="adj2" fmla="val 4864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28114B5B-9C22-66F7-D654-04DADEBD308B}"/>
                </a:ext>
              </a:extLst>
            </p:cNvPr>
            <p:cNvSpPr txBox="1"/>
            <p:nvPr/>
          </p:nvSpPr>
          <p:spPr>
            <a:xfrm>
              <a:off x="4324909" y="3429000"/>
              <a:ext cx="2079171" cy="769441"/>
            </a:xfrm>
            <a:prstGeom prst="rect">
              <a:avLst/>
            </a:prstGeom>
            <a:noFill/>
          </p:spPr>
          <p:txBody>
            <a:bodyPr wrap="square" rtlCol="0">
              <a:spAutoFit/>
            </a:bodyPr>
            <a:lstStyle/>
            <a:p>
              <a:pPr algn="ctr"/>
              <a:r>
                <a:rPr lang="pt-BR" sz="4400" b="1" dirty="0" err="1">
                  <a:solidFill>
                    <a:schemeClr val="accent2"/>
                  </a:solidFill>
                </a:rPr>
                <a:t>TinyML</a:t>
              </a:r>
              <a:endParaRPr lang="pt-BR" sz="4400" b="1" dirty="0">
                <a:solidFill>
                  <a:schemeClr val="accent2"/>
                </a:solidFill>
              </a:endParaRPr>
            </a:p>
          </p:txBody>
        </p:sp>
        <p:sp>
          <p:nvSpPr>
            <p:cNvPr id="3" name="Retângulo 2">
              <a:extLst>
                <a:ext uri="{FF2B5EF4-FFF2-40B4-BE49-F238E27FC236}">
                  <a16:creationId xmlns:a16="http://schemas.microsoft.com/office/drawing/2014/main" id="{9E596047-C78C-BCD8-4D1B-94869D2F17B8}"/>
                </a:ext>
              </a:extLst>
            </p:cNvPr>
            <p:cNvSpPr/>
            <p:nvPr/>
          </p:nvSpPr>
          <p:spPr>
            <a:xfrm>
              <a:off x="1014761" y="3735660"/>
              <a:ext cx="2230244" cy="2099082"/>
            </a:xfrm>
            <a:prstGeom prst="rect">
              <a:avLst/>
            </a:prstGeom>
            <a:solidFill>
              <a:srgbClr val="FF0000">
                <a:alpha val="21000"/>
              </a:srgb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072074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0BE45A-DD6E-8582-02F9-50CE90FC4520}"/>
              </a:ext>
            </a:extLst>
          </p:cNvPr>
          <p:cNvSpPr>
            <a:spLocks noGrp="1"/>
          </p:cNvSpPr>
          <p:nvPr>
            <p:ph type="title"/>
          </p:nvPr>
        </p:nvSpPr>
        <p:spPr/>
        <p:txBody>
          <a:bodyPr/>
          <a:lstStyle/>
          <a:p>
            <a:r>
              <a:rPr lang="pt-BR" dirty="0"/>
              <a:t>Crescimento do tamanho dos modelos</a:t>
            </a:r>
          </a:p>
        </p:txBody>
      </p:sp>
      <p:sp>
        <p:nvSpPr>
          <p:cNvPr id="3" name="Espaço Reservado para Conteúdo 2">
            <a:extLst>
              <a:ext uri="{FF2B5EF4-FFF2-40B4-BE49-F238E27FC236}">
                <a16:creationId xmlns:a16="http://schemas.microsoft.com/office/drawing/2014/main" id="{244BB290-D9DD-31E7-9B2F-E766134E6DF8}"/>
              </a:ext>
            </a:extLst>
          </p:cNvPr>
          <p:cNvSpPr>
            <a:spLocks noGrp="1"/>
          </p:cNvSpPr>
          <p:nvPr>
            <p:ph idx="1"/>
          </p:nvPr>
        </p:nvSpPr>
        <p:spPr>
          <a:xfrm>
            <a:off x="6096000" y="1825624"/>
            <a:ext cx="5915025" cy="5032376"/>
          </a:xfrm>
        </p:spPr>
        <p:txBody>
          <a:bodyPr>
            <a:normAutofit lnSpcReduction="10000"/>
          </a:bodyPr>
          <a:lstStyle/>
          <a:p>
            <a:r>
              <a:rPr lang="pt-BR" dirty="0"/>
              <a:t>Os modelos não param de crescer!</a:t>
            </a:r>
          </a:p>
          <a:p>
            <a:r>
              <a:rPr lang="pt-BR" b="0" i="0" dirty="0">
                <a:effectLst/>
              </a:rPr>
              <a:t>Isso se deve ao aumento da disponibilidade de dados, ao aumento do poder de computação e ao desenvolvimento de novas técnicas de aprendizado profundo.</a:t>
            </a:r>
          </a:p>
          <a:p>
            <a:r>
              <a:rPr lang="pt-BR" dirty="0"/>
              <a:t>Vejamos o modelo de linguagem GPT:</a:t>
            </a:r>
          </a:p>
          <a:p>
            <a:pPr lvl="1">
              <a:buFont typeface="Wingdings" panose="05000000000000000000" pitchFamily="2" charset="2"/>
              <a:buChar char="§"/>
            </a:pPr>
            <a:r>
              <a:rPr lang="pt-BR" b="0" i="0" dirty="0">
                <a:effectLst/>
              </a:rPr>
              <a:t>O GPT-2 tinha aproximadamente 1.5 bilhão de parâmetros (i.e., pesos sinápticos).</a:t>
            </a:r>
          </a:p>
          <a:p>
            <a:pPr lvl="1">
              <a:buFont typeface="Wingdings" panose="05000000000000000000" pitchFamily="2" charset="2"/>
              <a:buChar char="§"/>
            </a:pPr>
            <a:r>
              <a:rPr lang="pt-BR" dirty="0"/>
              <a:t>Já os</a:t>
            </a:r>
            <a:r>
              <a:rPr lang="pt-BR" b="0" i="0" dirty="0">
                <a:effectLst/>
              </a:rPr>
              <a:t> GPT-3/3.5 têm aproximadamente 175 bilhões de parâmetros.</a:t>
            </a:r>
          </a:p>
          <a:p>
            <a:pPr lvl="1">
              <a:buFont typeface="Wingdings" panose="05000000000000000000" pitchFamily="2" charset="2"/>
              <a:buChar char="§"/>
            </a:pPr>
            <a:r>
              <a:rPr lang="pt-BR" dirty="0"/>
              <a:t>E estima-se que o GPT-4 tenha 1.</a:t>
            </a:r>
            <a:r>
              <a:rPr lang="pt-BR" b="0" i="0" dirty="0">
                <a:effectLst/>
              </a:rPr>
              <a:t>76 trilhão de parâmetros.</a:t>
            </a:r>
            <a:endParaRPr lang="pt-BR" dirty="0"/>
          </a:p>
        </p:txBody>
      </p:sp>
      <p:pic>
        <p:nvPicPr>
          <p:cNvPr id="4" name="Picture 2" descr="Number of parameters, i.e., weights, in recent landmark neural... |  Download Scientific Diagram">
            <a:extLst>
              <a:ext uri="{FF2B5EF4-FFF2-40B4-BE49-F238E27FC236}">
                <a16:creationId xmlns:a16="http://schemas.microsoft.com/office/drawing/2014/main" id="{5A5BB404-8485-9993-5295-82E3C48E0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2043858"/>
            <a:ext cx="5778962" cy="307984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A0CC59D5-4FA2-75D0-EF44-D4ADFB8E675D}"/>
                  </a:ext>
                </a:extLst>
              </p:cNvPr>
              <p:cNvSpPr txBox="1"/>
              <p:nvPr/>
            </p:nvSpPr>
            <p:spPr>
              <a:xfrm>
                <a:off x="549738" y="5476875"/>
                <a:ext cx="5546262" cy="1200329"/>
              </a:xfrm>
              <a:prstGeom prst="rect">
                <a:avLst/>
              </a:prstGeom>
              <a:noFill/>
            </p:spPr>
            <p:txBody>
              <a:bodyPr wrap="square" rtlCol="0">
                <a:spAutoFit/>
              </a:bodyPr>
              <a:lstStyle/>
              <a:p>
                <a:r>
                  <a:rPr lang="pt-BR" dirty="0"/>
                  <a:t>Se cada parâmetro corresponde a uma variável do tipo </a:t>
                </a:r>
                <a:r>
                  <a:rPr lang="pt-BR" i="1" dirty="0" err="1"/>
                  <a:t>float</a:t>
                </a:r>
                <a:r>
                  <a:rPr lang="pt-BR" dirty="0"/>
                  <a:t> (4 bytes), precisamos de </a:t>
                </a:r>
                <a14:m>
                  <m:oMath xmlns:m="http://schemas.openxmlformats.org/officeDocument/2006/math">
                    <m:r>
                      <a:rPr lang="pt-BR" b="0" i="1" smtClean="0">
                        <a:latin typeface="Cambria Math" panose="02040503050406030204" pitchFamily="18" charset="0"/>
                      </a:rPr>
                      <m:t>1.76</m:t>
                    </m:r>
                    <m:r>
                      <a:rPr lang="pt-BR" b="0" i="1" smtClean="0">
                        <a:latin typeface="Cambria Math" panose="02040503050406030204" pitchFamily="18" charset="0"/>
                        <a:ea typeface="Cambria Math" panose="02040503050406030204" pitchFamily="18" charset="0"/>
                      </a:rPr>
                      <m:t>×</m:t>
                    </m:r>
                    <m:sSup>
                      <m:sSupPr>
                        <m:ctrlPr>
                          <a:rPr lang="pt-BR" b="0" i="1" smtClean="0">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10</m:t>
                        </m:r>
                      </m:e>
                      <m:sup>
                        <m:r>
                          <a:rPr lang="pt-BR" b="0" i="1" smtClean="0">
                            <a:latin typeface="Cambria Math" panose="02040503050406030204" pitchFamily="18" charset="0"/>
                            <a:ea typeface="Cambria Math" panose="02040503050406030204" pitchFamily="18" charset="0"/>
                          </a:rPr>
                          <m:t>12</m:t>
                        </m:r>
                      </m:sup>
                    </m:sSup>
                    <m:r>
                      <a:rPr lang="pt-BR" b="0" i="1" smtClean="0">
                        <a:latin typeface="Cambria Math" panose="02040503050406030204" pitchFamily="18" charset="0"/>
                        <a:ea typeface="Cambria Math" panose="02040503050406030204" pitchFamily="18" charset="0"/>
                      </a:rPr>
                      <m:t>×4 </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 7</m:t>
                    </m:r>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10</m:t>
                        </m:r>
                      </m:e>
                      <m:sup>
                        <m:r>
                          <a:rPr lang="pt-BR" i="1">
                            <a:latin typeface="Cambria Math" panose="02040503050406030204" pitchFamily="18" charset="0"/>
                            <a:ea typeface="Cambria Math" panose="02040503050406030204" pitchFamily="18" charset="0"/>
                          </a:rPr>
                          <m:t>12</m:t>
                        </m:r>
                      </m:sup>
                    </m:sSup>
                  </m:oMath>
                </a14:m>
                <a:r>
                  <a:rPr lang="pt-BR" dirty="0"/>
                  <a:t> bytes, ou seja, </a:t>
                </a:r>
                <a:r>
                  <a:rPr lang="pt-BR" b="1" dirty="0">
                    <a:solidFill>
                      <a:srgbClr val="FF0000"/>
                    </a:solidFill>
                  </a:rPr>
                  <a:t>7 </a:t>
                </a:r>
                <a:r>
                  <a:rPr lang="pt-BR" b="1" dirty="0" err="1">
                    <a:solidFill>
                      <a:srgbClr val="FF0000"/>
                    </a:solidFill>
                  </a:rPr>
                  <a:t>Terabytes</a:t>
                </a:r>
                <a:r>
                  <a:rPr lang="pt-BR" b="1" dirty="0">
                    <a:solidFill>
                      <a:srgbClr val="FF0000"/>
                    </a:solidFill>
                  </a:rPr>
                  <a:t> </a:t>
                </a:r>
                <a:r>
                  <a:rPr lang="pt-BR" dirty="0"/>
                  <a:t>para armazenar o modelo GPT-4!</a:t>
                </a:r>
              </a:p>
            </p:txBody>
          </p:sp>
        </mc:Choice>
        <mc:Fallback xmlns="">
          <p:sp>
            <p:nvSpPr>
              <p:cNvPr id="19" name="CaixaDeTexto 18">
                <a:extLst>
                  <a:ext uri="{FF2B5EF4-FFF2-40B4-BE49-F238E27FC236}">
                    <a16:creationId xmlns:a16="http://schemas.microsoft.com/office/drawing/2014/main" id="{A0CC59D5-4FA2-75D0-EF44-D4ADFB8E675D}"/>
                  </a:ext>
                </a:extLst>
              </p:cNvPr>
              <p:cNvSpPr txBox="1">
                <a:spLocks noRot="1" noChangeAspect="1" noMove="1" noResize="1" noEditPoints="1" noAdjustHandles="1" noChangeArrowheads="1" noChangeShapeType="1" noTextEdit="1"/>
              </p:cNvSpPr>
              <p:nvPr/>
            </p:nvSpPr>
            <p:spPr>
              <a:xfrm>
                <a:off x="549738" y="5476875"/>
                <a:ext cx="5546262" cy="1200329"/>
              </a:xfrm>
              <a:prstGeom prst="rect">
                <a:avLst/>
              </a:prstGeom>
              <a:blipFill>
                <a:blip r:embed="rId4"/>
                <a:stretch>
                  <a:fillRect l="-879" t="-2538" b="-7107"/>
                </a:stretch>
              </a:blipFill>
            </p:spPr>
            <p:txBody>
              <a:bodyPr/>
              <a:lstStyle/>
              <a:p>
                <a:r>
                  <a:rPr lang="pt-BR">
                    <a:noFill/>
                  </a:rPr>
                  <a:t> </a:t>
                </a:r>
              </a:p>
            </p:txBody>
          </p:sp>
        </mc:Fallback>
      </mc:AlternateContent>
    </p:spTree>
    <p:extLst>
      <p:ext uri="{BB962C8B-B14F-4D97-AF65-F5344CB8AC3E}">
        <p14:creationId xmlns:p14="http://schemas.microsoft.com/office/powerpoint/2010/main" val="3392044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4331A9-9612-3D57-FEDF-C66B2C05B5C4}"/>
              </a:ext>
            </a:extLst>
          </p:cNvPr>
          <p:cNvSpPr>
            <a:spLocks noGrp="1"/>
          </p:cNvSpPr>
          <p:nvPr>
            <p:ph type="title"/>
          </p:nvPr>
        </p:nvSpPr>
        <p:spPr/>
        <p:txBody>
          <a:bodyPr/>
          <a:lstStyle/>
          <a:p>
            <a:r>
              <a:rPr lang="pt-BR" dirty="0"/>
              <a:t>Necessidades computacionais (2012 - Atual)</a:t>
            </a:r>
          </a:p>
        </p:txBody>
      </p:sp>
      <p:sp>
        <p:nvSpPr>
          <p:cNvPr id="3" name="Espaço Reservado para Conteúdo 2">
            <a:extLst>
              <a:ext uri="{FF2B5EF4-FFF2-40B4-BE49-F238E27FC236}">
                <a16:creationId xmlns:a16="http://schemas.microsoft.com/office/drawing/2014/main" id="{B49A9320-ECA7-E94E-B324-3D5F4F46098E}"/>
              </a:ext>
            </a:extLst>
          </p:cNvPr>
          <p:cNvSpPr>
            <a:spLocks noGrp="1"/>
          </p:cNvSpPr>
          <p:nvPr>
            <p:ph idx="1"/>
          </p:nvPr>
        </p:nvSpPr>
        <p:spPr>
          <a:xfrm>
            <a:off x="6479070" y="1825624"/>
            <a:ext cx="5562602" cy="5032375"/>
          </a:xfrm>
        </p:spPr>
        <p:txBody>
          <a:bodyPr>
            <a:normAutofit fontScale="92500" lnSpcReduction="20000"/>
          </a:bodyPr>
          <a:lstStyle/>
          <a:p>
            <a:r>
              <a:rPr lang="pt-BR" dirty="0"/>
              <a:t>Nos últimos anos, o poder computacional necessário para treinar os modelos de ML amplamente usados hoje teve que crescer 300.000 vezes.</a:t>
            </a:r>
          </a:p>
          <a:p>
            <a:r>
              <a:rPr lang="pt-BR" dirty="0"/>
              <a:t>Essa tendência de redes imensas começou em 2012 com a </a:t>
            </a:r>
            <a:r>
              <a:rPr lang="pt-BR" dirty="0" err="1"/>
              <a:t>AlexNet</a:t>
            </a:r>
            <a:r>
              <a:rPr lang="pt-BR" dirty="0"/>
              <a:t>:</a:t>
            </a:r>
          </a:p>
          <a:p>
            <a:pPr lvl="1">
              <a:buFont typeface="Wingdings" panose="05000000000000000000" pitchFamily="2" charset="2"/>
              <a:buChar char="§"/>
            </a:pPr>
            <a:r>
              <a:rPr lang="pt-BR" dirty="0"/>
              <a:t>CNN que bateu com folga todos os recordes anteriores do desafio </a:t>
            </a:r>
            <a:r>
              <a:rPr lang="pt-BR" b="0" i="1" dirty="0" err="1">
                <a:effectLst/>
              </a:rPr>
              <a:t>ImageNet</a:t>
            </a:r>
            <a:r>
              <a:rPr lang="pt-BR" b="0" i="1" dirty="0">
                <a:effectLst/>
              </a:rPr>
              <a:t> Large </a:t>
            </a:r>
            <a:r>
              <a:rPr lang="pt-BR" b="0" i="1" dirty="0" err="1">
                <a:effectLst/>
              </a:rPr>
              <a:t>Scale</a:t>
            </a:r>
            <a:r>
              <a:rPr lang="pt-BR" b="0" i="1" dirty="0">
                <a:effectLst/>
              </a:rPr>
              <a:t> Visual </a:t>
            </a:r>
            <a:r>
              <a:rPr lang="pt-BR" b="0" i="1" dirty="0" err="1">
                <a:effectLst/>
              </a:rPr>
              <a:t>Recognition</a:t>
            </a:r>
            <a:r>
              <a:rPr lang="pt-BR" b="0" i="0" dirty="0">
                <a:effectLst/>
              </a:rPr>
              <a:t> de 2012.</a:t>
            </a:r>
          </a:p>
          <a:p>
            <a:pPr lvl="1">
              <a:buFont typeface="Wingdings" panose="05000000000000000000" pitchFamily="2" charset="2"/>
              <a:buChar char="§"/>
            </a:pPr>
            <a:r>
              <a:rPr lang="pt-BR" dirty="0"/>
              <a:t>Têm 60 milhões de parâmetros, o que na época a tornou uma das maiores e mais complexas redes.</a:t>
            </a:r>
          </a:p>
          <a:p>
            <a:pPr lvl="1">
              <a:buFont typeface="Wingdings" panose="05000000000000000000" pitchFamily="2" charset="2"/>
              <a:buChar char="§"/>
            </a:pPr>
            <a:r>
              <a:rPr lang="pt-BR" dirty="0"/>
              <a:t>Popularizou o uso de camadas convolucionais, </a:t>
            </a:r>
            <a:r>
              <a:rPr lang="pt-BR" b="0" i="0" dirty="0">
                <a:effectLst/>
              </a:rPr>
              <a:t>impulsionando a revolução do aprendizado profundo.</a:t>
            </a:r>
          </a:p>
          <a:p>
            <a:pPr lvl="1">
              <a:buFont typeface="Wingdings" panose="05000000000000000000" pitchFamily="2" charset="2"/>
              <a:buChar char="§"/>
            </a:pPr>
            <a:r>
              <a:rPr lang="pt-BR" b="0" i="0" dirty="0">
                <a:effectLst/>
              </a:rPr>
              <a:t>Foi uma das primeiras </a:t>
            </a:r>
            <a:r>
              <a:rPr lang="pt-BR" b="0" i="0" dirty="0" err="1">
                <a:effectLst/>
              </a:rPr>
              <a:t>CNNs</a:t>
            </a:r>
            <a:r>
              <a:rPr lang="pt-BR" b="0" i="0" dirty="0">
                <a:effectLst/>
              </a:rPr>
              <a:t> a usar </a:t>
            </a:r>
            <a:r>
              <a:rPr lang="pt-BR" b="0" i="0" dirty="0" err="1">
                <a:effectLst/>
              </a:rPr>
              <a:t>GPUs</a:t>
            </a:r>
            <a:r>
              <a:rPr lang="pt-BR" b="0" i="0" dirty="0">
                <a:effectLst/>
              </a:rPr>
              <a:t> para reduzir o tempo de treinamento.</a:t>
            </a:r>
            <a:endParaRPr lang="pt-BR" dirty="0"/>
          </a:p>
        </p:txBody>
      </p:sp>
      <p:grpSp>
        <p:nvGrpSpPr>
          <p:cNvPr id="6" name="Agrupar 5">
            <a:extLst>
              <a:ext uri="{FF2B5EF4-FFF2-40B4-BE49-F238E27FC236}">
                <a16:creationId xmlns:a16="http://schemas.microsoft.com/office/drawing/2014/main" id="{C391AA6D-2267-6486-D0CD-79DD75C249AA}"/>
              </a:ext>
            </a:extLst>
          </p:cNvPr>
          <p:cNvGrpSpPr/>
          <p:nvPr/>
        </p:nvGrpSpPr>
        <p:grpSpPr>
          <a:xfrm>
            <a:off x="259657" y="1965186"/>
            <a:ext cx="6134101" cy="4170235"/>
            <a:chOff x="1095376" y="1649541"/>
            <a:chExt cx="5943600" cy="4151185"/>
          </a:xfrm>
        </p:grpSpPr>
        <p:pic>
          <p:nvPicPr>
            <p:cNvPr id="3074" name="Picture 2">
              <a:extLst>
                <a:ext uri="{FF2B5EF4-FFF2-40B4-BE49-F238E27FC236}">
                  <a16:creationId xmlns:a16="http://schemas.microsoft.com/office/drawing/2014/main" id="{2FCBCF2B-ADF5-E01A-870D-38BB0D5D0E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41" t="3473" r="1231" b="3888"/>
            <a:stretch/>
          </p:blipFill>
          <p:spPr bwMode="auto">
            <a:xfrm>
              <a:off x="1095376" y="1649541"/>
              <a:ext cx="5943600" cy="415118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200D8779-52E5-35E4-4296-39F03850BB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07" t="49560" r="82528" b="45338"/>
            <a:stretch/>
          </p:blipFill>
          <p:spPr bwMode="auto">
            <a:xfrm>
              <a:off x="1717674" y="4533900"/>
              <a:ext cx="254001" cy="228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12387CEF-2B4C-34EB-D93D-B6E8DCC70E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07" t="49560" r="82528" b="45338"/>
            <a:stretch/>
          </p:blipFill>
          <p:spPr bwMode="auto">
            <a:xfrm>
              <a:off x="1743075" y="4492625"/>
              <a:ext cx="139700" cy="22860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aixaDeTexto 6">
            <a:extLst>
              <a:ext uri="{FF2B5EF4-FFF2-40B4-BE49-F238E27FC236}">
                <a16:creationId xmlns:a16="http://schemas.microsoft.com/office/drawing/2014/main" id="{782B8F13-5323-F8B3-50C0-B3CD36539850}"/>
              </a:ext>
            </a:extLst>
          </p:cNvPr>
          <p:cNvSpPr txBox="1"/>
          <p:nvPr/>
        </p:nvSpPr>
        <p:spPr>
          <a:xfrm>
            <a:off x="82201" y="6463233"/>
            <a:ext cx="6489011" cy="276999"/>
          </a:xfrm>
          <a:prstGeom prst="rect">
            <a:avLst/>
          </a:prstGeom>
          <a:noFill/>
        </p:spPr>
        <p:txBody>
          <a:bodyPr wrap="square" rtlCol="0">
            <a:spAutoFit/>
          </a:bodyPr>
          <a:lstStyle/>
          <a:p>
            <a:r>
              <a:rPr lang="pt-BR" sz="1200" b="1" dirty="0"/>
              <a:t>flops</a:t>
            </a:r>
            <a:r>
              <a:rPr lang="pt-BR" sz="1200" dirty="0"/>
              <a:t>: quantidade de operações em ponto flutuante executadas por um processador em um segundo.</a:t>
            </a:r>
          </a:p>
        </p:txBody>
      </p:sp>
    </p:spTree>
    <p:extLst>
      <p:ext uri="{BB962C8B-B14F-4D97-AF65-F5344CB8AC3E}">
        <p14:creationId xmlns:p14="http://schemas.microsoft.com/office/powerpoint/2010/main" val="3263939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AE1EC3-8A06-E71E-AC1E-0FA78B91C122}"/>
              </a:ext>
            </a:extLst>
          </p:cNvPr>
          <p:cNvSpPr>
            <a:spLocks noGrp="1"/>
          </p:cNvSpPr>
          <p:nvPr>
            <p:ph type="title"/>
          </p:nvPr>
        </p:nvSpPr>
        <p:spPr/>
        <p:txBody>
          <a:bodyPr/>
          <a:lstStyle/>
          <a:p>
            <a:r>
              <a:rPr lang="pt-BR" dirty="0"/>
              <a:t>Necessidades computacionais (desde 1958)</a:t>
            </a:r>
          </a:p>
        </p:txBody>
      </p:sp>
      <p:sp>
        <p:nvSpPr>
          <p:cNvPr id="3" name="Espaço Reservado para Conteúdo 2">
            <a:extLst>
              <a:ext uri="{FF2B5EF4-FFF2-40B4-BE49-F238E27FC236}">
                <a16:creationId xmlns:a16="http://schemas.microsoft.com/office/drawing/2014/main" id="{4F80069C-50CA-8CDC-5399-52CDB16070A3}"/>
              </a:ext>
            </a:extLst>
          </p:cNvPr>
          <p:cNvSpPr>
            <a:spLocks noGrp="1"/>
          </p:cNvSpPr>
          <p:nvPr>
            <p:ph idx="1"/>
          </p:nvPr>
        </p:nvSpPr>
        <p:spPr>
          <a:xfrm>
            <a:off x="6281530" y="1825624"/>
            <a:ext cx="5744818" cy="5032376"/>
          </a:xfrm>
        </p:spPr>
        <p:txBody>
          <a:bodyPr/>
          <a:lstStyle/>
          <a:p>
            <a:r>
              <a:rPr lang="pt-BR" dirty="0"/>
              <a:t>Nos últimos 10 anos, a quantidade de cálculos necessários cresceu extraordinariamente rápido.</a:t>
            </a:r>
          </a:p>
          <a:p>
            <a:r>
              <a:rPr lang="pt-BR" dirty="0"/>
              <a:t>Na “primeira era” do ML, a quantidade de cálculos e, consequentemente, o tamanho dos modelos, dobrava a cada dois anos aproximadamente.</a:t>
            </a:r>
          </a:p>
          <a:p>
            <a:r>
              <a:rPr lang="pt-BR" dirty="0"/>
              <a:t>Na “era moderna”, os requisitos de computação praticamente dobram a cada 3/4 </a:t>
            </a:r>
            <a:r>
              <a:rPr lang="pt-BR" b="1" i="1" dirty="0"/>
              <a:t>meses</a:t>
            </a:r>
            <a:r>
              <a:rPr lang="pt-BR" dirty="0"/>
              <a:t>.</a:t>
            </a:r>
          </a:p>
        </p:txBody>
      </p:sp>
      <p:pic>
        <p:nvPicPr>
          <p:cNvPr id="1026" name="Picture 2" descr="Two distinct eras of computation usage in training AI systems(credit:... |  Download Scientific Diagram">
            <a:extLst>
              <a:ext uri="{FF2B5EF4-FFF2-40B4-BE49-F238E27FC236}">
                <a16:creationId xmlns:a16="http://schemas.microsoft.com/office/drawing/2014/main" id="{9DC40ED2-00A3-ACBE-55C0-372DB30EA7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52" y="1938129"/>
            <a:ext cx="6018589" cy="3766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524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AE1EC3-8A06-E71E-AC1E-0FA78B91C122}"/>
              </a:ext>
            </a:extLst>
          </p:cNvPr>
          <p:cNvSpPr>
            <a:spLocks noGrp="1"/>
          </p:cNvSpPr>
          <p:nvPr>
            <p:ph type="title"/>
          </p:nvPr>
        </p:nvSpPr>
        <p:spPr/>
        <p:txBody>
          <a:bodyPr/>
          <a:lstStyle/>
          <a:p>
            <a:r>
              <a:rPr lang="pt-BR" dirty="0"/>
              <a:t>Necessidades computacionais (desde 1958)</a:t>
            </a:r>
          </a:p>
        </p:txBody>
      </p:sp>
      <p:sp>
        <p:nvSpPr>
          <p:cNvPr id="3" name="Espaço Reservado para Conteúdo 2">
            <a:extLst>
              <a:ext uri="{FF2B5EF4-FFF2-40B4-BE49-F238E27FC236}">
                <a16:creationId xmlns:a16="http://schemas.microsoft.com/office/drawing/2014/main" id="{4F80069C-50CA-8CDC-5399-52CDB16070A3}"/>
              </a:ext>
            </a:extLst>
          </p:cNvPr>
          <p:cNvSpPr>
            <a:spLocks noGrp="1"/>
          </p:cNvSpPr>
          <p:nvPr>
            <p:ph idx="1"/>
          </p:nvPr>
        </p:nvSpPr>
        <p:spPr>
          <a:xfrm>
            <a:off x="5973417" y="1825624"/>
            <a:ext cx="6052932" cy="5032376"/>
          </a:xfrm>
        </p:spPr>
        <p:txBody>
          <a:bodyPr>
            <a:normAutofit fontScale="92500" lnSpcReduction="20000"/>
          </a:bodyPr>
          <a:lstStyle/>
          <a:p>
            <a:r>
              <a:rPr lang="pt-BR" dirty="0"/>
              <a:t>O que aconteceu nesses últimos 10 anos que explica esse boom?</a:t>
            </a:r>
          </a:p>
          <a:p>
            <a:pPr lvl="1">
              <a:buFont typeface="Wingdings" panose="05000000000000000000" pitchFamily="2" charset="2"/>
              <a:buChar char="§"/>
            </a:pPr>
            <a:r>
              <a:rPr lang="pt-BR" dirty="0"/>
              <a:t>Disponibilidade de grandes volumes de dados (de </a:t>
            </a:r>
            <a:r>
              <a:rPr lang="pt-BR" dirty="0" err="1"/>
              <a:t>tera</a:t>
            </a:r>
            <a:r>
              <a:rPr lang="pt-BR" dirty="0"/>
              <a:t> a </a:t>
            </a:r>
            <a:r>
              <a:rPr lang="pt-BR" dirty="0" err="1"/>
              <a:t>petabytes</a:t>
            </a:r>
            <a:r>
              <a:rPr lang="pt-BR" dirty="0"/>
              <a:t>) devido à internet.</a:t>
            </a:r>
          </a:p>
          <a:p>
            <a:pPr lvl="1">
              <a:buFont typeface="Wingdings" panose="05000000000000000000" pitchFamily="2" charset="2"/>
              <a:buChar char="§"/>
            </a:pPr>
            <a:r>
              <a:rPr lang="pt-BR" b="0" i="0" dirty="0">
                <a:effectLst/>
              </a:rPr>
              <a:t>Aumento do poder de computacional através de </a:t>
            </a:r>
            <a:r>
              <a:rPr lang="pt-BR" dirty="0" err="1"/>
              <a:t>GPUs</a:t>
            </a:r>
            <a:r>
              <a:rPr lang="pt-BR" dirty="0"/>
              <a:t>, </a:t>
            </a:r>
            <a:r>
              <a:rPr lang="pt-BR" dirty="0" err="1"/>
              <a:t>FPGAs</a:t>
            </a:r>
            <a:r>
              <a:rPr lang="pt-BR" dirty="0"/>
              <a:t> e CPUs com múltiplos cores.</a:t>
            </a:r>
          </a:p>
          <a:p>
            <a:pPr lvl="1">
              <a:buFont typeface="Wingdings" panose="05000000000000000000" pitchFamily="2" charset="2"/>
              <a:buChar char="§"/>
            </a:pPr>
            <a:r>
              <a:rPr lang="pt-BR" dirty="0"/>
              <a:t>Surgimento de </a:t>
            </a:r>
            <a:r>
              <a:rPr lang="pt-BR" b="0" i="0" dirty="0">
                <a:effectLst/>
              </a:rPr>
              <a:t>novos algoritmos e modelos de aprendizado de máquina, como redes neurais profundas, redes adversárias generativas (</a:t>
            </a:r>
            <a:r>
              <a:rPr lang="pt-BR" b="0" i="0" dirty="0" err="1">
                <a:effectLst/>
              </a:rPr>
              <a:t>GANs</a:t>
            </a:r>
            <a:r>
              <a:rPr lang="pt-BR" b="0" i="0" dirty="0">
                <a:effectLst/>
              </a:rPr>
              <a:t>), redes de atenção, </a:t>
            </a:r>
            <a:r>
              <a:rPr lang="pt-BR" b="0" i="1" dirty="0" err="1">
                <a:effectLst/>
              </a:rPr>
              <a:t>transformers</a:t>
            </a:r>
            <a:r>
              <a:rPr lang="pt-BR" b="0" i="0" dirty="0">
                <a:effectLst/>
              </a:rPr>
              <a:t>, </a:t>
            </a:r>
            <a:r>
              <a:rPr lang="pt-BR" i="1" dirty="0" err="1"/>
              <a:t>deep</a:t>
            </a:r>
            <a:r>
              <a:rPr lang="pt-BR" dirty="0"/>
              <a:t> </a:t>
            </a:r>
            <a:r>
              <a:rPr lang="pt-BR" i="1" dirty="0" err="1"/>
              <a:t>reinforment-learning</a:t>
            </a:r>
            <a:r>
              <a:rPr lang="pt-BR" b="0" i="0" dirty="0">
                <a:effectLst/>
              </a:rPr>
              <a:t>, etc.</a:t>
            </a:r>
            <a:endParaRPr lang="pt-BR" dirty="0"/>
          </a:p>
          <a:p>
            <a:pPr lvl="1">
              <a:buFont typeface="Wingdings" panose="05000000000000000000" pitchFamily="2" charset="2"/>
              <a:buChar char="§"/>
            </a:pPr>
            <a:r>
              <a:rPr lang="pt-BR" dirty="0"/>
              <a:t>Disponibilidade de </a:t>
            </a:r>
            <a:r>
              <a:rPr lang="pt-BR" i="1" dirty="0"/>
              <a:t>frameworks</a:t>
            </a:r>
            <a:r>
              <a:rPr lang="pt-BR" dirty="0"/>
              <a:t> e bibliotecas amigáveis</a:t>
            </a:r>
            <a:r>
              <a:rPr lang="pt-BR" b="0" i="0" dirty="0">
                <a:effectLst/>
              </a:rPr>
              <a:t>, como </a:t>
            </a:r>
            <a:r>
              <a:rPr lang="pt-BR" b="0" i="0" dirty="0" err="1">
                <a:effectLst/>
              </a:rPr>
              <a:t>TensorFlow</a:t>
            </a:r>
            <a:r>
              <a:rPr lang="pt-BR" b="0" i="0" dirty="0">
                <a:effectLst/>
              </a:rPr>
              <a:t> e </a:t>
            </a:r>
            <a:r>
              <a:rPr lang="pt-BR" b="0" i="0" dirty="0" err="1">
                <a:effectLst/>
              </a:rPr>
              <a:t>PyTorch</a:t>
            </a:r>
            <a:r>
              <a:rPr lang="pt-BR" b="0" i="0" dirty="0">
                <a:effectLst/>
              </a:rPr>
              <a:t>,</a:t>
            </a:r>
            <a:r>
              <a:rPr lang="pt-BR" dirty="0"/>
              <a:t> que facilitam o desenvolvimento de soluções com ML.</a:t>
            </a:r>
          </a:p>
          <a:p>
            <a:pPr lvl="1">
              <a:buFont typeface="Wingdings" panose="05000000000000000000" pitchFamily="2" charset="2"/>
              <a:buChar char="§"/>
            </a:pPr>
            <a:r>
              <a:rPr lang="pt-BR" b="0" i="0" dirty="0">
                <a:effectLst/>
              </a:rPr>
              <a:t>O surgimento de serviços de computação em nuvem ofereceu acesso econômico e escalável a recursos de computação.</a:t>
            </a:r>
            <a:endParaRPr lang="pt-BR" dirty="0"/>
          </a:p>
        </p:txBody>
      </p:sp>
      <p:pic>
        <p:nvPicPr>
          <p:cNvPr id="1026" name="Picture 2" descr="Two distinct eras of computation usage in training AI systems(credit:... |  Download Scientific Diagram">
            <a:extLst>
              <a:ext uri="{FF2B5EF4-FFF2-40B4-BE49-F238E27FC236}">
                <a16:creationId xmlns:a16="http://schemas.microsoft.com/office/drawing/2014/main" id="{9DC40ED2-00A3-ACBE-55C0-372DB30EA7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53" y="2345635"/>
            <a:ext cx="5807764" cy="3634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1424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99E2F4-7F61-CDF6-3B2A-63A53435899F}"/>
              </a:ext>
            </a:extLst>
          </p:cNvPr>
          <p:cNvSpPr>
            <a:spLocks noGrp="1"/>
          </p:cNvSpPr>
          <p:nvPr>
            <p:ph type="title"/>
          </p:nvPr>
        </p:nvSpPr>
        <p:spPr/>
        <p:txBody>
          <a:bodyPr/>
          <a:lstStyle/>
          <a:p>
            <a:r>
              <a:rPr lang="pt-BR" dirty="0"/>
              <a:t>Consequências do aumento da capacidade</a:t>
            </a:r>
          </a:p>
        </p:txBody>
      </p:sp>
      <p:sp>
        <p:nvSpPr>
          <p:cNvPr id="3" name="Espaço Reservado para Conteúdo 2">
            <a:extLst>
              <a:ext uri="{FF2B5EF4-FFF2-40B4-BE49-F238E27FC236}">
                <a16:creationId xmlns:a16="http://schemas.microsoft.com/office/drawing/2014/main" id="{31583593-0FD6-2C97-1C07-288168E88075}"/>
              </a:ext>
            </a:extLst>
          </p:cNvPr>
          <p:cNvSpPr>
            <a:spLocks noGrp="1"/>
          </p:cNvSpPr>
          <p:nvPr>
            <p:ph idx="1"/>
          </p:nvPr>
        </p:nvSpPr>
        <p:spPr>
          <a:xfrm>
            <a:off x="6096000" y="1825624"/>
            <a:ext cx="5950227" cy="5032375"/>
          </a:xfrm>
        </p:spPr>
        <p:txBody>
          <a:bodyPr/>
          <a:lstStyle/>
          <a:p>
            <a:r>
              <a:rPr lang="pt-BR" dirty="0"/>
              <a:t>Entretanto, esses modelos mais e mais complexos, necessitam, consequentemente, de muito mais capacidade de armazenamento, energia, dispositivos de processamento mais poderosos e muito mais caros e que ocupam grandes espaços.</a:t>
            </a:r>
          </a:p>
          <a:p>
            <a:r>
              <a:rPr lang="pt-BR" dirty="0"/>
              <a:t>Como podemos colocar tudo isso em um dispositivo </a:t>
            </a:r>
            <a:r>
              <a:rPr lang="pt-BR" dirty="0" err="1"/>
              <a:t>tinyML</a:t>
            </a:r>
            <a:r>
              <a:rPr lang="pt-BR" dirty="0"/>
              <a:t>?</a:t>
            </a:r>
          </a:p>
        </p:txBody>
      </p:sp>
      <p:sp>
        <p:nvSpPr>
          <p:cNvPr id="12" name="CaixaDeTexto 11">
            <a:extLst>
              <a:ext uri="{FF2B5EF4-FFF2-40B4-BE49-F238E27FC236}">
                <a16:creationId xmlns:a16="http://schemas.microsoft.com/office/drawing/2014/main" id="{09C00BDA-D2F5-9048-75D2-CA70E314E2FE}"/>
              </a:ext>
            </a:extLst>
          </p:cNvPr>
          <p:cNvSpPr txBox="1"/>
          <p:nvPr/>
        </p:nvSpPr>
        <p:spPr>
          <a:xfrm>
            <a:off x="5966010" y="6396334"/>
            <a:ext cx="6210206" cy="461665"/>
          </a:xfrm>
          <a:prstGeom prst="rect">
            <a:avLst/>
          </a:prstGeom>
          <a:noFill/>
        </p:spPr>
        <p:txBody>
          <a:bodyPr wrap="square" rtlCol="0">
            <a:spAutoFit/>
          </a:bodyPr>
          <a:lstStyle/>
          <a:p>
            <a:r>
              <a:rPr lang="pt-BR" sz="1200" b="1" dirty="0"/>
              <a:t>TPU</a:t>
            </a:r>
            <a:r>
              <a:rPr lang="pt-BR" sz="1200" dirty="0"/>
              <a:t>: </a:t>
            </a:r>
            <a:r>
              <a:rPr lang="pt-BR" sz="1200" i="1" dirty="0"/>
              <a:t>Tensor </a:t>
            </a:r>
            <a:r>
              <a:rPr lang="pt-BR" sz="1200" i="1" dirty="0" err="1"/>
              <a:t>Processing</a:t>
            </a:r>
            <a:r>
              <a:rPr lang="pt-BR" sz="1200" i="1" dirty="0"/>
              <a:t> Unit</a:t>
            </a:r>
            <a:r>
              <a:rPr lang="pt-BR" sz="1200" dirty="0"/>
              <a:t>, são </a:t>
            </a:r>
            <a:r>
              <a:rPr lang="pt-BR" sz="1200" dirty="0" err="1"/>
              <a:t>GPUs</a:t>
            </a:r>
            <a:r>
              <a:rPr lang="pt-BR" sz="1200" dirty="0"/>
              <a:t> altamente especializadas para o treinamento e inferência de modelos de aprendizado de máquina, especialmente aqueles que usam o </a:t>
            </a:r>
            <a:r>
              <a:rPr lang="pt-BR" sz="1200" dirty="0" err="1"/>
              <a:t>TensorFlow</a:t>
            </a:r>
            <a:r>
              <a:rPr lang="pt-BR" sz="1200" dirty="0"/>
              <a:t>.</a:t>
            </a:r>
          </a:p>
        </p:txBody>
      </p:sp>
      <p:grpSp>
        <p:nvGrpSpPr>
          <p:cNvPr id="22" name="Agrupar 21">
            <a:extLst>
              <a:ext uri="{FF2B5EF4-FFF2-40B4-BE49-F238E27FC236}">
                <a16:creationId xmlns:a16="http://schemas.microsoft.com/office/drawing/2014/main" id="{EE48825D-6F4A-2EFE-A3BB-D82C648A25E0}"/>
              </a:ext>
            </a:extLst>
          </p:cNvPr>
          <p:cNvGrpSpPr/>
          <p:nvPr/>
        </p:nvGrpSpPr>
        <p:grpSpPr>
          <a:xfrm>
            <a:off x="341817" y="1708940"/>
            <a:ext cx="5472002" cy="5061409"/>
            <a:chOff x="341817" y="1460465"/>
            <a:chExt cx="5472002" cy="5061409"/>
          </a:xfrm>
        </p:grpSpPr>
        <p:pic>
          <p:nvPicPr>
            <p:cNvPr id="4" name="Imagem 3">
              <a:extLst>
                <a:ext uri="{FF2B5EF4-FFF2-40B4-BE49-F238E27FC236}">
                  <a16:creationId xmlns:a16="http://schemas.microsoft.com/office/drawing/2014/main" id="{B38550C5-5EE2-4110-AB77-05AC4E3C3FAE}"/>
                </a:ext>
              </a:extLst>
            </p:cNvPr>
            <p:cNvPicPr>
              <a:picLocks noChangeAspect="1"/>
            </p:cNvPicPr>
            <p:nvPr/>
          </p:nvPicPr>
          <p:blipFill>
            <a:blip r:embed="rId2"/>
            <a:stretch>
              <a:fillRect/>
            </a:stretch>
          </p:blipFill>
          <p:spPr>
            <a:xfrm>
              <a:off x="341817" y="2980999"/>
              <a:ext cx="2561264" cy="1443622"/>
            </a:xfrm>
            <a:prstGeom prst="rect">
              <a:avLst/>
            </a:prstGeom>
          </p:spPr>
        </p:pic>
        <p:pic>
          <p:nvPicPr>
            <p:cNvPr id="5" name="Picture 2" descr="Em dez anos, hidrelétricas perderão espaço na geração de energia para solar  e eólica - Jornal O Globo">
              <a:extLst>
                <a:ext uri="{FF2B5EF4-FFF2-40B4-BE49-F238E27FC236}">
                  <a16:creationId xmlns:a16="http://schemas.microsoft.com/office/drawing/2014/main" id="{A0F32197-5583-BDB5-2CFF-FA0D7063B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7781" y="2980999"/>
              <a:ext cx="2406036" cy="144362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oogle apresenta a Cloud TPU, segunda geração da Tensor Processing Unit -  IT Forum">
              <a:extLst>
                <a:ext uri="{FF2B5EF4-FFF2-40B4-BE49-F238E27FC236}">
                  <a16:creationId xmlns:a16="http://schemas.microsoft.com/office/drawing/2014/main" id="{3C86CB8F-A8B9-F11A-C5AF-492A0416F9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598" t="11157" r="8201" b="12145"/>
            <a:stretch/>
          </p:blipFill>
          <p:spPr bwMode="auto">
            <a:xfrm>
              <a:off x="426229" y="4929706"/>
              <a:ext cx="1224904" cy="875468"/>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a:extLst>
                <a:ext uri="{FF2B5EF4-FFF2-40B4-BE49-F238E27FC236}">
                  <a16:creationId xmlns:a16="http://schemas.microsoft.com/office/drawing/2014/main" id="{3F2AC2B6-B833-FF0A-5864-2E9C3015240C}"/>
                </a:ext>
              </a:extLst>
            </p:cNvPr>
            <p:cNvPicPr>
              <a:picLocks noChangeAspect="1"/>
            </p:cNvPicPr>
            <p:nvPr/>
          </p:nvPicPr>
          <p:blipFill rotWithShape="1">
            <a:blip r:embed="rId5"/>
            <a:srcRect l="8120" t="9806"/>
            <a:stretch/>
          </p:blipFill>
          <p:spPr>
            <a:xfrm>
              <a:off x="3555047" y="5356903"/>
              <a:ext cx="1180598" cy="964982"/>
            </a:xfrm>
            <a:prstGeom prst="rect">
              <a:avLst/>
            </a:prstGeom>
          </p:spPr>
        </p:pic>
        <p:sp>
          <p:nvSpPr>
            <p:cNvPr id="8" name="Seta: para Baixo 7">
              <a:extLst>
                <a:ext uri="{FF2B5EF4-FFF2-40B4-BE49-F238E27FC236}">
                  <a16:creationId xmlns:a16="http://schemas.microsoft.com/office/drawing/2014/main" id="{0793AA12-47B4-DD77-DF36-457836F09EAC}"/>
                </a:ext>
              </a:extLst>
            </p:cNvPr>
            <p:cNvSpPr/>
            <p:nvPr/>
          </p:nvSpPr>
          <p:spPr>
            <a:xfrm rot="5400000">
              <a:off x="2953738" y="3542473"/>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Seta: para Baixo 8">
              <a:extLst>
                <a:ext uri="{FF2B5EF4-FFF2-40B4-BE49-F238E27FC236}">
                  <a16:creationId xmlns:a16="http://schemas.microsoft.com/office/drawing/2014/main" id="{AB58DEAC-38FD-D626-3193-399A1BEDBE16}"/>
                </a:ext>
              </a:extLst>
            </p:cNvPr>
            <p:cNvSpPr/>
            <p:nvPr/>
          </p:nvSpPr>
          <p:spPr>
            <a:xfrm>
              <a:off x="1493687" y="4491107"/>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Seta: para Baixo 9">
              <a:extLst>
                <a:ext uri="{FF2B5EF4-FFF2-40B4-BE49-F238E27FC236}">
                  <a16:creationId xmlns:a16="http://schemas.microsoft.com/office/drawing/2014/main" id="{2428031C-3F6C-64E9-BF30-448B58AABBBE}"/>
                </a:ext>
              </a:extLst>
            </p:cNvPr>
            <p:cNvSpPr/>
            <p:nvPr/>
          </p:nvSpPr>
          <p:spPr>
            <a:xfrm rot="16200000">
              <a:off x="2953738" y="5646614"/>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519F589A-5DD9-0AC0-E8A8-74A6B36C4A4A}"/>
                </a:ext>
              </a:extLst>
            </p:cNvPr>
            <p:cNvSpPr txBox="1"/>
            <p:nvPr/>
          </p:nvSpPr>
          <p:spPr>
            <a:xfrm>
              <a:off x="3737685" y="4811778"/>
              <a:ext cx="1180598" cy="368827"/>
            </a:xfrm>
            <a:prstGeom prst="rect">
              <a:avLst/>
            </a:prstGeom>
            <a:noFill/>
          </p:spPr>
          <p:txBody>
            <a:bodyPr wrap="square" rtlCol="0">
              <a:spAutoFit/>
            </a:bodyPr>
            <a:lstStyle/>
            <a:p>
              <a:pPr algn="ctr"/>
              <a:r>
                <a:rPr lang="pt-BR" sz="2000" b="1" dirty="0" err="1"/>
                <a:t>TinyML</a:t>
              </a:r>
              <a:endParaRPr lang="pt-BR" sz="2000" b="1" dirty="0"/>
            </a:p>
          </p:txBody>
        </p:sp>
        <p:pic>
          <p:nvPicPr>
            <p:cNvPr id="14" name="Imagem 13">
              <a:extLst>
                <a:ext uri="{FF2B5EF4-FFF2-40B4-BE49-F238E27FC236}">
                  <a16:creationId xmlns:a16="http://schemas.microsoft.com/office/drawing/2014/main" id="{3362DDED-62EF-0221-2429-6A1DB5A72B42}"/>
                </a:ext>
              </a:extLst>
            </p:cNvPr>
            <p:cNvPicPr>
              <a:picLocks noChangeAspect="1"/>
            </p:cNvPicPr>
            <p:nvPr/>
          </p:nvPicPr>
          <p:blipFill rotWithShape="1">
            <a:blip r:embed="rId6"/>
            <a:srcRect l="7414" t="7138"/>
            <a:stretch/>
          </p:blipFill>
          <p:spPr>
            <a:xfrm>
              <a:off x="1754765" y="5132239"/>
              <a:ext cx="939643" cy="785799"/>
            </a:xfrm>
            <a:prstGeom prst="rect">
              <a:avLst/>
            </a:prstGeom>
          </p:spPr>
        </p:pic>
        <p:pic>
          <p:nvPicPr>
            <p:cNvPr id="2052" name="Picture 4" descr="Intel Processador Xeon Eight-Core E5-2660 2,2GHz 8.0GT/s 20MB LGA2011 sem  ventilador, varejo BX80621E52660 | Amazon.com.br">
              <a:extLst>
                <a:ext uri="{FF2B5EF4-FFF2-40B4-BE49-F238E27FC236}">
                  <a16:creationId xmlns:a16="http://schemas.microsoft.com/office/drawing/2014/main" id="{F57034EF-0882-A068-AD2E-BF6D5482AA1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3273"/>
            <a:stretch/>
          </p:blipFill>
          <p:spPr bwMode="auto">
            <a:xfrm>
              <a:off x="735861" y="5958123"/>
              <a:ext cx="605640" cy="5637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mória Kingston FURY™ Beast DDR5 - 8 GB, 16 GB, 32 GB, 64 GB, 128  GB/4800MT/s, 5200MT/s, 5600MT/s, 6000MT/s - Kingston Technology">
              <a:extLst>
                <a:ext uri="{FF2B5EF4-FFF2-40B4-BE49-F238E27FC236}">
                  <a16:creationId xmlns:a16="http://schemas.microsoft.com/office/drawing/2014/main" id="{A38AE509-D84A-688D-FB68-A398836EE6C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663" t="29700" r="4630" b="21473"/>
            <a:stretch/>
          </p:blipFill>
          <p:spPr bwMode="auto">
            <a:xfrm>
              <a:off x="1617753" y="6029059"/>
              <a:ext cx="822520" cy="452731"/>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m 15">
              <a:extLst>
                <a:ext uri="{FF2B5EF4-FFF2-40B4-BE49-F238E27FC236}">
                  <a16:creationId xmlns:a16="http://schemas.microsoft.com/office/drawing/2014/main" id="{A4063435-1985-4A34-A0AF-8E5EAC7EA448}"/>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t="4703" b="4769"/>
            <a:stretch/>
          </p:blipFill>
          <p:spPr>
            <a:xfrm>
              <a:off x="2194085" y="1460465"/>
              <a:ext cx="1821651" cy="1101367"/>
            </a:xfrm>
            <a:prstGeom prst="rect">
              <a:avLst/>
            </a:prstGeom>
          </p:spPr>
        </p:pic>
        <p:sp>
          <p:nvSpPr>
            <p:cNvPr id="21" name="Chave Esquerda 20">
              <a:extLst>
                <a:ext uri="{FF2B5EF4-FFF2-40B4-BE49-F238E27FC236}">
                  <a16:creationId xmlns:a16="http://schemas.microsoft.com/office/drawing/2014/main" id="{4000B806-6F6B-BA1D-75A0-13CC1F6B81D5}"/>
                </a:ext>
              </a:extLst>
            </p:cNvPr>
            <p:cNvSpPr/>
            <p:nvPr/>
          </p:nvSpPr>
          <p:spPr>
            <a:xfrm rot="16200000">
              <a:off x="2911836" y="-8187"/>
              <a:ext cx="331964" cy="5472002"/>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Tree>
    <p:extLst>
      <p:ext uri="{BB962C8B-B14F-4D97-AF65-F5344CB8AC3E}">
        <p14:creationId xmlns:p14="http://schemas.microsoft.com/office/powerpoint/2010/main" val="2111173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202017" y="1825624"/>
                <a:ext cx="5774635" cy="5032376"/>
              </a:xfrm>
            </p:spPr>
            <p:txBody>
              <a:bodyPr>
                <a:normAutofit fontScale="92500" lnSpcReduction="10000"/>
              </a:bodyPr>
              <a:lstStyle/>
              <a:p>
                <a:r>
                  <a:rPr lang="pt-BR" dirty="0"/>
                  <a:t>A figura ao lado mostra a evolução dos modelos de ML na tarefa de classificação de imagem usando o conjunto de dados ImageNet-1K (1000 classes) como </a:t>
                </a:r>
                <a:r>
                  <a:rPr lang="pt-BR" i="1" dirty="0"/>
                  <a:t>benchmark</a:t>
                </a:r>
                <a:r>
                  <a:rPr lang="pt-BR" dirty="0"/>
                  <a:t>.</a:t>
                </a:r>
              </a:p>
              <a:p>
                <a:r>
                  <a:rPr lang="pt-BR" dirty="0"/>
                  <a:t>O eixo </a:t>
                </a:r>
                <a14:m>
                  <m:oMath xmlns:m="http://schemas.openxmlformats.org/officeDocument/2006/math">
                    <m:r>
                      <a:rPr lang="pt-BR" b="0" i="1" smtClean="0">
                        <a:latin typeface="Cambria Math" panose="02040503050406030204" pitchFamily="18" charset="0"/>
                      </a:rPr>
                      <m:t>𝑥</m:t>
                    </m:r>
                  </m:oMath>
                </a14:m>
                <a:r>
                  <a:rPr lang="pt-BR" dirty="0"/>
                  <a:t> mostra o </a:t>
                </a:r>
                <a:r>
                  <a:rPr lang="pt-BR" b="1" i="1" dirty="0"/>
                  <a:t>custo computacional </a:t>
                </a:r>
                <a:r>
                  <a:rPr lang="pt-BR" dirty="0"/>
                  <a:t>do modelo (i.e., quantidade de </a:t>
                </a:r>
                <a:r>
                  <a:rPr lang="pt-BR" i="1" dirty="0"/>
                  <a:t>flops</a:t>
                </a:r>
                <a:r>
                  <a:rPr lang="pt-BR" dirty="0"/>
                  <a:t> necessárias para uma classificação).</a:t>
                </a:r>
              </a:p>
              <a:p>
                <a:r>
                  <a:rPr lang="pt-BR" dirty="0"/>
                  <a:t>O eixo </a:t>
                </a:r>
                <a14:m>
                  <m:oMath xmlns:m="http://schemas.openxmlformats.org/officeDocument/2006/math">
                    <m:r>
                      <a:rPr lang="pt-BR" b="0" i="1" smtClean="0">
                        <a:latin typeface="Cambria Math" panose="02040503050406030204" pitchFamily="18" charset="0"/>
                      </a:rPr>
                      <m:t>𝑦</m:t>
                    </m:r>
                  </m:oMath>
                </a14:m>
                <a:r>
                  <a:rPr lang="pt-BR" dirty="0"/>
                  <a:t> mostra a </a:t>
                </a:r>
                <a:r>
                  <a:rPr lang="pt-BR" b="1" i="1" dirty="0"/>
                  <a:t>acurácia</a:t>
                </a:r>
                <a:r>
                  <a:rPr lang="pt-BR" dirty="0"/>
                  <a:t> (taxa de acertos).  </a:t>
                </a:r>
              </a:p>
              <a:p>
                <a:r>
                  <a:rPr lang="pt-BR" dirty="0"/>
                  <a:t>O tamanho de cada círculo corresponde à </a:t>
                </a:r>
                <a:r>
                  <a:rPr lang="pt-BR" b="1" i="1" dirty="0"/>
                  <a:t>complexidade</a:t>
                </a:r>
                <a:r>
                  <a:rPr lang="pt-BR" dirty="0"/>
                  <a:t> (i.e., quantidade de parâmetros) do modelo.</a:t>
                </a:r>
              </a:p>
            </p:txBody>
          </p:sp>
        </mc:Choice>
        <mc:Fallback xmlns="">
          <p:sp>
            <p:nvSpPr>
              <p:cNvPr id="3" name="Espaço Reservado para Conteúdo 2">
                <a:extLst>
                  <a:ext uri="{FF2B5EF4-FFF2-40B4-BE49-F238E27FC236}">
                    <a16:creationId xmlns:a16="http://schemas.microsoft.com/office/drawing/2014/main" id="{6DD84541-9BA4-854B-CA6B-32EF0BA48870}"/>
                  </a:ext>
                </a:extLst>
              </p:cNvPr>
              <p:cNvSpPr>
                <a:spLocks noGrp="1" noRot="1" noChangeAspect="1" noMove="1" noResize="1" noEditPoints="1" noAdjustHandles="1" noChangeArrowheads="1" noChangeShapeType="1" noTextEdit="1"/>
              </p:cNvSpPr>
              <p:nvPr>
                <p:ph idx="1"/>
              </p:nvPr>
            </p:nvSpPr>
            <p:spPr>
              <a:xfrm>
                <a:off x="6202017" y="1825624"/>
                <a:ext cx="5774635" cy="5032376"/>
              </a:xfrm>
              <a:blipFill>
                <a:blip r:embed="rId2"/>
                <a:stretch>
                  <a:fillRect l="-1582" t="-2421" r="-2848"/>
                </a:stretch>
              </a:blipFill>
            </p:spPr>
            <p:txBody>
              <a:bodyPr/>
              <a:lstStyle/>
              <a:p>
                <a:r>
                  <a:rPr lang="pt-BR">
                    <a:noFill/>
                  </a:rPr>
                  <a:t> </a:t>
                </a:r>
              </a:p>
            </p:txBody>
          </p:sp>
        </mc:Fallback>
      </mc:AlternateContent>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spTree>
    <p:extLst>
      <p:ext uri="{BB962C8B-B14F-4D97-AF65-F5344CB8AC3E}">
        <p14:creationId xmlns:p14="http://schemas.microsoft.com/office/powerpoint/2010/main" val="990808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lnSpcReduction="10000"/>
          </a:bodyPr>
          <a:lstStyle/>
          <a:p>
            <a:r>
              <a:rPr lang="pt-BR" dirty="0"/>
              <a:t>Para execução em dispositivos </a:t>
            </a:r>
            <a:r>
              <a:rPr lang="pt-BR" dirty="0" err="1"/>
              <a:t>tinyML</a:t>
            </a:r>
            <a:r>
              <a:rPr lang="pt-BR" dirty="0"/>
              <a:t>, devemos procurar por modelos com: </a:t>
            </a:r>
          </a:p>
          <a:p>
            <a:pPr lvl="1">
              <a:buFont typeface="Wingdings" panose="05000000000000000000" pitchFamily="2" charset="2"/>
              <a:buChar char="§"/>
            </a:pPr>
            <a:r>
              <a:rPr lang="pt-BR" dirty="0"/>
              <a:t>Poucos parâmetros (i.e., círculos pequenos), pois a quantidade de parâmetros está associada à quantidade de memória demandada pelo modelo.</a:t>
            </a:r>
          </a:p>
          <a:p>
            <a:pPr lvl="1">
              <a:buFont typeface="Wingdings" panose="05000000000000000000" pitchFamily="2" charset="2"/>
              <a:buChar char="§"/>
            </a:pPr>
            <a:r>
              <a:rPr lang="pt-BR" dirty="0"/>
              <a:t>Quantidade necessária de </a:t>
            </a:r>
            <a:r>
              <a:rPr lang="pt-BR" i="1" dirty="0"/>
              <a:t>flops</a:t>
            </a:r>
            <a:r>
              <a:rPr lang="pt-BR" dirty="0"/>
              <a:t> baixa, pois a quantidade de operações está diretamente relacionada ao consumo de energia. Além disso, a quantidade de operações do modelo deve ser suportada pelo poder computacional da CPU.</a:t>
            </a:r>
          </a:p>
          <a:p>
            <a:pPr lvl="1">
              <a:buFont typeface="Wingdings" panose="05000000000000000000" pitchFamily="2" charset="2"/>
              <a:buChar char="§"/>
            </a:pPr>
            <a:r>
              <a:rPr lang="pt-BR" dirty="0"/>
              <a:t>Alta acurácia.</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spTree>
    <p:extLst>
      <p:ext uri="{BB962C8B-B14F-4D97-AF65-F5344CB8AC3E}">
        <p14:creationId xmlns:p14="http://schemas.microsoft.com/office/powerpoint/2010/main" val="16637896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err="1"/>
              <a:t>AlexNet</a:t>
            </a:r>
            <a:r>
              <a:rPr lang="pt-BR" dirty="0"/>
              <a:t> (</a:t>
            </a:r>
            <a:r>
              <a:rPr lang="pt-BR" b="0" i="0" dirty="0">
                <a:effectLst/>
              </a:rPr>
              <a:t>Universidade de Toronto, Canadá</a:t>
            </a:r>
            <a:r>
              <a:rPr lang="pt-BR" dirty="0"/>
              <a:t> -</a:t>
            </a:r>
            <a:r>
              <a:rPr lang="pt-BR" b="0" i="0" dirty="0">
                <a:effectLst/>
              </a:rPr>
              <a:t> </a:t>
            </a:r>
            <a:r>
              <a:rPr lang="pt-BR" dirty="0"/>
              <a:t>2012)</a:t>
            </a:r>
          </a:p>
          <a:p>
            <a:pPr lvl="1">
              <a:buFont typeface="Wingdings" panose="05000000000000000000" pitchFamily="2" charset="2"/>
              <a:buChar char="§"/>
            </a:pPr>
            <a:r>
              <a:rPr lang="pt-BR" dirty="0"/>
              <a:t>Acurácia de 57.1%</a:t>
            </a:r>
          </a:p>
          <a:p>
            <a:pPr lvl="1">
              <a:buFont typeface="Wingdings" panose="05000000000000000000" pitchFamily="2" charset="2"/>
              <a:buChar char="§"/>
            </a:pPr>
            <a:r>
              <a:rPr lang="pt-BR" dirty="0"/>
              <a:t>Tamanho: 61 MB</a:t>
            </a:r>
          </a:p>
          <a:p>
            <a:r>
              <a:rPr lang="pt-BR" dirty="0"/>
              <a:t>Camadas: 5 </a:t>
            </a:r>
            <a:r>
              <a:rPr lang="pt-BR" dirty="0" err="1"/>
              <a:t>convolucionais</a:t>
            </a:r>
            <a:r>
              <a:rPr lang="pt-BR" dirty="0"/>
              <a:t> e 3 densas. </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sp>
        <p:nvSpPr>
          <p:cNvPr id="6" name="Retângulo 5">
            <a:extLst>
              <a:ext uri="{FF2B5EF4-FFF2-40B4-BE49-F238E27FC236}">
                <a16:creationId xmlns:a16="http://schemas.microsoft.com/office/drawing/2014/main" id="{4A1A0515-40CB-5A81-CBE9-3CC8FE7AF516}"/>
              </a:ext>
            </a:extLst>
          </p:cNvPr>
          <p:cNvSpPr/>
          <p:nvPr/>
        </p:nvSpPr>
        <p:spPr>
          <a:xfrm>
            <a:off x="735496" y="5446644"/>
            <a:ext cx="785191" cy="288234"/>
          </a:xfrm>
          <a:prstGeom prst="rect">
            <a:avLst/>
          </a:prstGeom>
          <a:noFill/>
          <a:ln w="28575">
            <a:solidFill>
              <a:srgbClr val="DF1F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6148802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err="1"/>
              <a:t>AlexNet</a:t>
            </a:r>
            <a:r>
              <a:rPr lang="pt-BR" dirty="0"/>
              <a:t> (</a:t>
            </a:r>
            <a:r>
              <a:rPr lang="pt-BR" b="0" i="0" dirty="0">
                <a:effectLst/>
              </a:rPr>
              <a:t>Universidade de Toronto, Canadá</a:t>
            </a:r>
            <a:r>
              <a:rPr lang="pt-BR" dirty="0"/>
              <a:t> -</a:t>
            </a:r>
            <a:r>
              <a:rPr lang="pt-BR" b="0" i="0" dirty="0">
                <a:effectLst/>
              </a:rPr>
              <a:t> </a:t>
            </a:r>
            <a:r>
              <a:rPr lang="pt-BR" dirty="0"/>
              <a:t>2012)</a:t>
            </a:r>
          </a:p>
          <a:p>
            <a:pPr lvl="1">
              <a:buFont typeface="Wingdings" panose="05000000000000000000" pitchFamily="2" charset="2"/>
              <a:buChar char="§"/>
            </a:pPr>
            <a:r>
              <a:rPr lang="pt-BR" dirty="0"/>
              <a:t>Acurácia de 57.1%</a:t>
            </a:r>
          </a:p>
          <a:p>
            <a:pPr lvl="1">
              <a:buFont typeface="Wingdings" panose="05000000000000000000" pitchFamily="2" charset="2"/>
              <a:buChar char="§"/>
            </a:pPr>
            <a:r>
              <a:rPr lang="pt-BR" dirty="0"/>
              <a:t>Tamanho: 61 MB</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pic>
        <p:nvPicPr>
          <p:cNvPr id="6" name="Imagem 5">
            <a:extLst>
              <a:ext uri="{FF2B5EF4-FFF2-40B4-BE49-F238E27FC236}">
                <a16:creationId xmlns:a16="http://schemas.microsoft.com/office/drawing/2014/main" id="{3AB4BC2B-1486-E893-FC9C-D2017083B47C}"/>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7" name="CaixaDeTexto 6">
            <a:extLst>
              <a:ext uri="{FF2B5EF4-FFF2-40B4-BE49-F238E27FC236}">
                <a16:creationId xmlns:a16="http://schemas.microsoft.com/office/drawing/2014/main" id="{3CFEB629-36C7-2E3B-B3D4-30FBBD9D048B}"/>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8" name="Agrupar 7">
            <a:extLst>
              <a:ext uri="{FF2B5EF4-FFF2-40B4-BE49-F238E27FC236}">
                <a16:creationId xmlns:a16="http://schemas.microsoft.com/office/drawing/2014/main" id="{A343CD29-4A94-09D5-73A1-B373B8D4CEA3}"/>
              </a:ext>
            </a:extLst>
          </p:cNvPr>
          <p:cNvGrpSpPr>
            <a:grpSpLocks noChangeAspect="1"/>
          </p:cNvGrpSpPr>
          <p:nvPr/>
        </p:nvGrpSpPr>
        <p:grpSpPr>
          <a:xfrm>
            <a:off x="7507942" y="3830166"/>
            <a:ext cx="1224000" cy="1224000"/>
            <a:chOff x="9850592" y="3027833"/>
            <a:chExt cx="1440000" cy="1440000"/>
          </a:xfrm>
        </p:grpSpPr>
        <p:cxnSp>
          <p:nvCxnSpPr>
            <p:cNvPr id="10" name="Conector reto 9">
              <a:extLst>
                <a:ext uri="{FF2B5EF4-FFF2-40B4-BE49-F238E27FC236}">
                  <a16:creationId xmlns:a16="http://schemas.microsoft.com/office/drawing/2014/main" id="{3654DD4B-A339-E5A2-A6F0-018719B4D826}"/>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46533E12-A816-F0ED-F913-6DBE9B7972AB}"/>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3" name="Retângulo 12">
            <a:extLst>
              <a:ext uri="{FF2B5EF4-FFF2-40B4-BE49-F238E27FC236}">
                <a16:creationId xmlns:a16="http://schemas.microsoft.com/office/drawing/2014/main" id="{E46D84EE-B142-F3DA-BE0C-A06330CDA0F5}"/>
              </a:ext>
            </a:extLst>
          </p:cNvPr>
          <p:cNvSpPr/>
          <p:nvPr/>
        </p:nvSpPr>
        <p:spPr>
          <a:xfrm>
            <a:off x="735496" y="5446644"/>
            <a:ext cx="785191" cy="288234"/>
          </a:xfrm>
          <a:prstGeom prst="rect">
            <a:avLst/>
          </a:prstGeom>
          <a:noFill/>
          <a:ln w="28575">
            <a:solidFill>
              <a:srgbClr val="DF1F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250409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lnSpcReduction="10000"/>
          </a:bodyPr>
          <a:lstStyle/>
          <a:p>
            <a:r>
              <a:rPr lang="pt-BR" b="1" dirty="0"/>
              <a:t>VGG-16</a:t>
            </a:r>
            <a:r>
              <a:rPr lang="pt-BR" dirty="0"/>
              <a:t> (</a:t>
            </a:r>
            <a:r>
              <a:rPr lang="pt-BR" b="0" i="0" dirty="0">
                <a:effectLst/>
              </a:rPr>
              <a:t>Universidade de Oxford, Reino Unido - </a:t>
            </a:r>
            <a:r>
              <a:rPr lang="pt-BR" dirty="0"/>
              <a:t>2014)</a:t>
            </a:r>
          </a:p>
          <a:p>
            <a:pPr lvl="1">
              <a:buFont typeface="Wingdings" panose="05000000000000000000" pitchFamily="2" charset="2"/>
              <a:buChar char="§"/>
            </a:pPr>
            <a:r>
              <a:rPr lang="pt-BR" dirty="0"/>
              <a:t>Acurácia de 71.5%</a:t>
            </a:r>
          </a:p>
          <a:p>
            <a:pPr lvl="1">
              <a:buFont typeface="Wingdings" panose="05000000000000000000" pitchFamily="2" charset="2"/>
              <a:buChar char="§"/>
            </a:pPr>
            <a:r>
              <a:rPr lang="pt-BR" dirty="0"/>
              <a:t>Tamanho: 528 MB</a:t>
            </a:r>
          </a:p>
          <a:p>
            <a:r>
              <a:rPr lang="pt-BR" dirty="0"/>
              <a:t>Camadas: 13 </a:t>
            </a:r>
            <a:r>
              <a:rPr lang="pt-BR" dirty="0" err="1"/>
              <a:t>convolucionais</a:t>
            </a:r>
            <a:r>
              <a:rPr lang="pt-BR" dirty="0"/>
              <a:t> e 3 densas. </a:t>
            </a:r>
          </a:p>
          <a:p>
            <a:r>
              <a:rPr lang="pt-BR" dirty="0"/>
              <a:t>Em dois anos, saímos de um modelo pequeno, requerendo poucos </a:t>
            </a:r>
            <a:r>
              <a:rPr lang="pt-BR" i="1" dirty="0"/>
              <a:t>flops</a:t>
            </a:r>
            <a:r>
              <a:rPr lang="pt-BR" dirty="0"/>
              <a:t> (baixo consumo), mas com</a:t>
            </a:r>
            <a:r>
              <a:rPr lang="pt-BR" i="1" dirty="0"/>
              <a:t> </a:t>
            </a:r>
            <a:r>
              <a:rPr lang="pt-BR" dirty="0"/>
              <a:t>baixa acurácia para modelos mais precisos, porém mais de 8 vezes maiores e requerendo 15 vezes mais </a:t>
            </a:r>
            <a:r>
              <a:rPr lang="pt-BR" i="1" dirty="0"/>
              <a:t>flops</a:t>
            </a:r>
            <a:r>
              <a:rPr lang="pt-BR" dirty="0"/>
              <a:t> (alto consumo).</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V="1">
            <a:off x="1083365" y="3727174"/>
            <a:ext cx="2594113" cy="1779104"/>
          </a:xfrm>
          <a:prstGeom prst="straightConnector1">
            <a:avLst/>
          </a:prstGeom>
          <a:ln w="38100">
            <a:solidFill>
              <a:srgbClr val="DF1F5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3712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7A53A-C77C-6E81-D773-CB160B726FB2}"/>
              </a:ext>
            </a:extLst>
          </p:cNvPr>
          <p:cNvSpPr>
            <a:spLocks noGrp="1"/>
          </p:cNvSpPr>
          <p:nvPr>
            <p:ph type="title"/>
          </p:nvPr>
        </p:nvSpPr>
        <p:spPr/>
        <p:txBody>
          <a:bodyPr/>
          <a:lstStyle/>
          <a:p>
            <a:r>
              <a:rPr lang="pt-BR" i="1" dirty="0" err="1"/>
              <a:t>Deep</a:t>
            </a:r>
            <a:r>
              <a:rPr lang="pt-BR" i="1" dirty="0"/>
              <a:t> Learning</a:t>
            </a:r>
            <a:r>
              <a:rPr lang="pt-BR" dirty="0"/>
              <a:t> ou Aprendizado Profundo</a:t>
            </a:r>
          </a:p>
        </p:txBody>
      </p:sp>
      <p:sp>
        <p:nvSpPr>
          <p:cNvPr id="3" name="Espaço Reservado para Conteúdo 2">
            <a:extLst>
              <a:ext uri="{FF2B5EF4-FFF2-40B4-BE49-F238E27FC236}">
                <a16:creationId xmlns:a16="http://schemas.microsoft.com/office/drawing/2014/main" id="{15DCC1D6-F396-71DB-3A9E-585DFBF5114F}"/>
              </a:ext>
            </a:extLst>
          </p:cNvPr>
          <p:cNvSpPr>
            <a:spLocks noGrp="1"/>
          </p:cNvSpPr>
          <p:nvPr>
            <p:ph idx="1"/>
          </p:nvPr>
        </p:nvSpPr>
        <p:spPr>
          <a:xfrm>
            <a:off x="838200" y="1825625"/>
            <a:ext cx="11104756" cy="2032697"/>
          </a:xfrm>
        </p:spPr>
        <p:txBody>
          <a:bodyPr>
            <a:normAutofit lnSpcReduction="10000"/>
          </a:bodyPr>
          <a:lstStyle/>
          <a:p>
            <a:r>
              <a:rPr lang="pt-BR" b="0" i="0" dirty="0">
                <a:solidFill>
                  <a:srgbClr val="1F1F1F"/>
                </a:solidFill>
                <a:effectLst/>
                <a:latin typeface="Google Sans"/>
              </a:rPr>
              <a:t>Subárea do aprendizado de máquina que usa redes neurais artificiais com muitas camadas ocultas para aprender com dados.</a:t>
            </a:r>
          </a:p>
          <a:p>
            <a:r>
              <a:rPr lang="pt-BR" dirty="0">
                <a:solidFill>
                  <a:srgbClr val="1F1F1F"/>
                </a:solidFill>
                <a:latin typeface="Google Sans"/>
              </a:rPr>
              <a:t>Por terem uma grande capacidade, em geral, precisam de uma grande quantidade de dados para aprenderem (i.e., encontrar uma solução geral).</a:t>
            </a:r>
            <a:endParaRPr lang="pt-BR" dirty="0"/>
          </a:p>
        </p:txBody>
      </p:sp>
      <p:pic>
        <p:nvPicPr>
          <p:cNvPr id="1028" name="Picture 4" descr="Future prospects of deep learning in medicine | LaptrinhX">
            <a:extLst>
              <a:ext uri="{FF2B5EF4-FFF2-40B4-BE49-F238E27FC236}">
                <a16:creationId xmlns:a16="http://schemas.microsoft.com/office/drawing/2014/main" id="{8BEC618D-AEA4-ED9D-06A0-802AFAF119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960"/>
          <a:stretch/>
        </p:blipFill>
        <p:spPr bwMode="auto">
          <a:xfrm>
            <a:off x="4678169" y="4081375"/>
            <a:ext cx="7310321" cy="2467226"/>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m 14">
            <a:extLst>
              <a:ext uri="{FF2B5EF4-FFF2-40B4-BE49-F238E27FC236}">
                <a16:creationId xmlns:a16="http://schemas.microsoft.com/office/drawing/2014/main" id="{503F1CA4-FE10-73FB-D3A2-9E6C9D459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858322"/>
            <a:ext cx="3003145" cy="2864741"/>
          </a:xfrm>
          <a:prstGeom prst="rect">
            <a:avLst/>
          </a:prstGeom>
        </p:spPr>
      </p:pic>
    </p:spTree>
    <p:extLst>
      <p:ext uri="{BB962C8B-B14F-4D97-AF65-F5344CB8AC3E}">
        <p14:creationId xmlns:p14="http://schemas.microsoft.com/office/powerpoint/2010/main" val="133528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err="1"/>
              <a:t>VGGNet</a:t>
            </a:r>
            <a:r>
              <a:rPr lang="pt-BR" dirty="0"/>
              <a:t> (</a:t>
            </a:r>
            <a:r>
              <a:rPr lang="pt-BR" b="0" i="0" dirty="0">
                <a:effectLst/>
              </a:rPr>
              <a:t>Universidade de Oxford, Reino Unido - </a:t>
            </a:r>
            <a:r>
              <a:rPr lang="pt-BR" dirty="0"/>
              <a:t>2014)</a:t>
            </a:r>
          </a:p>
          <a:p>
            <a:pPr lvl="1">
              <a:buFont typeface="Wingdings" panose="05000000000000000000" pitchFamily="2" charset="2"/>
              <a:buChar char="§"/>
            </a:pPr>
            <a:r>
              <a:rPr lang="pt-BR" b="1" dirty="0">
                <a:solidFill>
                  <a:srgbClr val="00B050"/>
                </a:solidFill>
              </a:rPr>
              <a:t>Acurácia de 71.5%</a:t>
            </a:r>
          </a:p>
          <a:p>
            <a:pPr lvl="1">
              <a:buFont typeface="Wingdings" panose="05000000000000000000" pitchFamily="2" charset="2"/>
              <a:buChar char="§"/>
            </a:pPr>
            <a:r>
              <a:rPr lang="pt-BR" b="1" dirty="0">
                <a:solidFill>
                  <a:srgbClr val="FF0000"/>
                </a:solidFill>
              </a:rPr>
              <a:t>Tamanho: 528 MB</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V="1">
            <a:off x="1083365" y="3727174"/>
            <a:ext cx="2594113" cy="1779104"/>
          </a:xfrm>
          <a:prstGeom prst="straightConnector1">
            <a:avLst/>
          </a:prstGeom>
          <a:ln w="38100">
            <a:solidFill>
              <a:srgbClr val="DF1F56"/>
            </a:solidFill>
            <a:tailEnd type="triangle"/>
          </a:ln>
        </p:spPr>
        <p:style>
          <a:lnRef idx="1">
            <a:schemeClr val="accent1"/>
          </a:lnRef>
          <a:fillRef idx="0">
            <a:schemeClr val="accent1"/>
          </a:fillRef>
          <a:effectRef idx="0">
            <a:schemeClr val="accent1"/>
          </a:effectRef>
          <a:fontRef idx="minor">
            <a:schemeClr val="tx1"/>
          </a:fontRef>
        </p:style>
      </p:cxnSp>
      <p:pic>
        <p:nvPicPr>
          <p:cNvPr id="11" name="Imagem 10">
            <a:extLst>
              <a:ext uri="{FF2B5EF4-FFF2-40B4-BE49-F238E27FC236}">
                <a16:creationId xmlns:a16="http://schemas.microsoft.com/office/drawing/2014/main" id="{32B0722C-CF78-E708-4262-7AAFA5432D07}"/>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12" name="CaixaDeTexto 11">
            <a:extLst>
              <a:ext uri="{FF2B5EF4-FFF2-40B4-BE49-F238E27FC236}">
                <a16:creationId xmlns:a16="http://schemas.microsoft.com/office/drawing/2014/main" id="{B01DEAB1-5469-54A5-D88E-E729BEEE9098}"/>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13" name="Agrupar 12">
            <a:extLst>
              <a:ext uri="{FF2B5EF4-FFF2-40B4-BE49-F238E27FC236}">
                <a16:creationId xmlns:a16="http://schemas.microsoft.com/office/drawing/2014/main" id="{174446E7-00D2-BA44-5E67-C9DFCDA63B9D}"/>
              </a:ext>
            </a:extLst>
          </p:cNvPr>
          <p:cNvGrpSpPr>
            <a:grpSpLocks noChangeAspect="1"/>
          </p:cNvGrpSpPr>
          <p:nvPr/>
        </p:nvGrpSpPr>
        <p:grpSpPr>
          <a:xfrm>
            <a:off x="7507942" y="3830166"/>
            <a:ext cx="1224000" cy="1224000"/>
            <a:chOff x="9850592" y="3027833"/>
            <a:chExt cx="1440000" cy="1440000"/>
          </a:xfrm>
        </p:grpSpPr>
        <p:cxnSp>
          <p:nvCxnSpPr>
            <p:cNvPr id="14" name="Conector reto 13">
              <a:extLst>
                <a:ext uri="{FF2B5EF4-FFF2-40B4-BE49-F238E27FC236}">
                  <a16:creationId xmlns:a16="http://schemas.microsoft.com/office/drawing/2014/main" id="{2A8ECB02-90E7-0B2B-1809-F30D2D53922C}"/>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Conector reto 14">
              <a:extLst>
                <a:ext uri="{FF2B5EF4-FFF2-40B4-BE49-F238E27FC236}">
                  <a16:creationId xmlns:a16="http://schemas.microsoft.com/office/drawing/2014/main" id="{74BB66C1-5D10-E336-A51F-4B72E35EB25B}"/>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55882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362926" y="1483112"/>
            <a:ext cx="5633604" cy="5374888"/>
          </a:xfrm>
        </p:spPr>
        <p:txBody>
          <a:bodyPr>
            <a:normAutofit fontScale="85000" lnSpcReduction="20000"/>
          </a:bodyPr>
          <a:lstStyle/>
          <a:p>
            <a:r>
              <a:rPr lang="pt-BR" b="1" dirty="0"/>
              <a:t>ResNet-50</a:t>
            </a:r>
            <a:r>
              <a:rPr lang="pt-BR" dirty="0"/>
              <a:t> (Microsoft - 2015) </a:t>
            </a:r>
          </a:p>
          <a:p>
            <a:pPr lvl="1">
              <a:buFont typeface="Wingdings" panose="05000000000000000000" pitchFamily="2" charset="2"/>
              <a:buChar char="§"/>
            </a:pPr>
            <a:r>
              <a:rPr lang="pt-BR" b="1" dirty="0"/>
              <a:t>Acurácia de 75.8%</a:t>
            </a:r>
          </a:p>
          <a:p>
            <a:pPr lvl="1">
              <a:buFont typeface="Wingdings" panose="05000000000000000000" pitchFamily="2" charset="2"/>
              <a:buChar char="§"/>
            </a:pPr>
            <a:r>
              <a:rPr lang="pt-BR" b="1" dirty="0"/>
              <a:t>Tamanho: 22.7 MB</a:t>
            </a:r>
          </a:p>
          <a:p>
            <a:r>
              <a:rPr lang="pt-BR" dirty="0"/>
              <a:t>Camadas: 48 </a:t>
            </a:r>
            <a:r>
              <a:rPr lang="pt-BR" dirty="0" err="1"/>
              <a:t>convolucionais</a:t>
            </a:r>
            <a:r>
              <a:rPr lang="pt-BR" dirty="0"/>
              <a:t>, 2 de </a:t>
            </a:r>
            <a:r>
              <a:rPr lang="pt-BR" i="1" dirty="0" err="1"/>
              <a:t>pooling</a:t>
            </a:r>
            <a:r>
              <a:rPr lang="pt-BR" dirty="0"/>
              <a:t> (agrupamento) e 1 densa. </a:t>
            </a:r>
          </a:p>
          <a:p>
            <a:r>
              <a:rPr lang="pt-BR" dirty="0"/>
              <a:t>Arquitetura muito mais eficiente do que a </a:t>
            </a:r>
            <a:r>
              <a:rPr lang="pt-BR" dirty="0" err="1"/>
              <a:t>VGGNet</a:t>
            </a:r>
            <a:r>
              <a:rPr lang="pt-BR" dirty="0"/>
              <a:t> pois introduz </a:t>
            </a:r>
          </a:p>
          <a:p>
            <a:pPr lvl="1">
              <a:buFont typeface="Wingdings" panose="05000000000000000000" pitchFamily="2" charset="2"/>
              <a:buChar char="§"/>
            </a:pPr>
            <a:r>
              <a:rPr lang="pt-BR" b="1" i="1" dirty="0" err="1"/>
              <a:t>Dropout</a:t>
            </a:r>
            <a:r>
              <a:rPr lang="pt-BR" dirty="0"/>
              <a:t>: </a:t>
            </a:r>
            <a:r>
              <a:rPr lang="pt-BR" b="0" i="0" dirty="0">
                <a:effectLst/>
              </a:rPr>
              <a:t>desliga aleatoriamente algumas das conexões da rede durante o treinamento para </a:t>
            </a:r>
            <a:r>
              <a:rPr lang="pt-BR" dirty="0"/>
              <a:t>evitar o sobreajuste.</a:t>
            </a:r>
          </a:p>
          <a:p>
            <a:pPr lvl="1"/>
            <a:r>
              <a:rPr lang="pt-BR" b="1" dirty="0">
                <a:effectLst/>
              </a:rPr>
              <a:t>Blocos residuais</a:t>
            </a:r>
            <a:r>
              <a:rPr lang="pt-BR" b="0" i="0" dirty="0">
                <a:effectLst/>
              </a:rPr>
              <a:t>: são atalhos entre camadas convolucionais que mitigam o problema do desaparecimento do gradiente.</a:t>
            </a:r>
            <a:endParaRPr lang="pt-BR" dirty="0"/>
          </a:p>
          <a:p>
            <a:r>
              <a:rPr lang="pt-BR" dirty="0"/>
              <a:t>Em um ano, saímos de um modelo extremamente grande e que requer muitos </a:t>
            </a:r>
            <a:r>
              <a:rPr lang="pt-BR" i="1" dirty="0"/>
              <a:t>flops</a:t>
            </a:r>
            <a:r>
              <a:rPr lang="pt-BR" dirty="0"/>
              <a:t>, mas razoavelmente preciso para um modelo 23 vezes menor, mais preciso e necessitando de 3 vezes menos </a:t>
            </a:r>
            <a:r>
              <a:rPr lang="pt-BR" i="1" dirty="0"/>
              <a:t>flops</a:t>
            </a:r>
            <a:r>
              <a:rPr lang="pt-BR" dirty="0"/>
              <a:t>.</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flipV="1">
            <a:off x="1779104" y="2932043"/>
            <a:ext cx="1928192" cy="5665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01482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a:t>ResNet-50</a:t>
            </a:r>
            <a:r>
              <a:rPr lang="pt-BR" dirty="0"/>
              <a:t> (Microsoft - 2015) </a:t>
            </a:r>
          </a:p>
          <a:p>
            <a:pPr lvl="1">
              <a:buFont typeface="Wingdings" panose="05000000000000000000" pitchFamily="2" charset="2"/>
              <a:buChar char="§"/>
            </a:pPr>
            <a:r>
              <a:rPr lang="pt-BR" b="1" dirty="0">
                <a:solidFill>
                  <a:srgbClr val="00B050"/>
                </a:solidFill>
              </a:rPr>
              <a:t>Acurácia de 75.8%</a:t>
            </a:r>
          </a:p>
          <a:p>
            <a:pPr lvl="1">
              <a:buFont typeface="Wingdings" panose="05000000000000000000" pitchFamily="2" charset="2"/>
              <a:buChar char="§"/>
            </a:pPr>
            <a:r>
              <a:rPr lang="pt-BR" b="1" dirty="0">
                <a:solidFill>
                  <a:srgbClr val="00B050"/>
                </a:solidFill>
              </a:rPr>
              <a:t>Tamanho: 22.7 MB</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flipV="1">
            <a:off x="1779104" y="2932043"/>
            <a:ext cx="1928192" cy="5665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4" name="Imagem 3">
            <a:extLst>
              <a:ext uri="{FF2B5EF4-FFF2-40B4-BE49-F238E27FC236}">
                <a16:creationId xmlns:a16="http://schemas.microsoft.com/office/drawing/2014/main" id="{49257A4A-5A77-5406-FF53-5BB6D38C08B0}"/>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7" name="CaixaDeTexto 6">
            <a:extLst>
              <a:ext uri="{FF2B5EF4-FFF2-40B4-BE49-F238E27FC236}">
                <a16:creationId xmlns:a16="http://schemas.microsoft.com/office/drawing/2014/main" id="{8DC9F8E2-97E1-2FAF-5239-A37319F30327}"/>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8" name="Agrupar 7">
            <a:extLst>
              <a:ext uri="{FF2B5EF4-FFF2-40B4-BE49-F238E27FC236}">
                <a16:creationId xmlns:a16="http://schemas.microsoft.com/office/drawing/2014/main" id="{60403ADF-1C39-3F39-5F89-1B51040922C3}"/>
              </a:ext>
            </a:extLst>
          </p:cNvPr>
          <p:cNvGrpSpPr>
            <a:grpSpLocks noChangeAspect="1"/>
          </p:cNvGrpSpPr>
          <p:nvPr/>
        </p:nvGrpSpPr>
        <p:grpSpPr>
          <a:xfrm>
            <a:off x="7507942" y="3830166"/>
            <a:ext cx="1224000" cy="1224000"/>
            <a:chOff x="9850592" y="3027833"/>
            <a:chExt cx="1440000" cy="1440000"/>
          </a:xfrm>
        </p:grpSpPr>
        <p:cxnSp>
          <p:nvCxnSpPr>
            <p:cNvPr id="9" name="Conector reto 8">
              <a:extLst>
                <a:ext uri="{FF2B5EF4-FFF2-40B4-BE49-F238E27FC236}">
                  <a16:creationId xmlns:a16="http://schemas.microsoft.com/office/drawing/2014/main" id="{87438474-2E3D-AB65-602D-EAFFE1F14AA8}"/>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Conector reto 9">
              <a:extLst>
                <a:ext uri="{FF2B5EF4-FFF2-40B4-BE49-F238E27FC236}">
                  <a16:creationId xmlns:a16="http://schemas.microsoft.com/office/drawing/2014/main" id="{74B93108-677C-7141-1D48-5F0160869F88}"/>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914065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483112"/>
            <a:ext cx="5880652" cy="5374888"/>
          </a:xfrm>
        </p:spPr>
        <p:txBody>
          <a:bodyPr>
            <a:normAutofit lnSpcReduction="10000"/>
          </a:bodyPr>
          <a:lstStyle/>
          <a:p>
            <a:r>
              <a:rPr lang="pt-BR" b="1" dirty="0"/>
              <a:t>MobileNetv1</a:t>
            </a:r>
            <a:r>
              <a:rPr lang="pt-BR" dirty="0"/>
              <a:t> (Google - 2015)</a:t>
            </a:r>
          </a:p>
          <a:p>
            <a:pPr lvl="1">
              <a:buFont typeface="Wingdings" panose="05000000000000000000" pitchFamily="2" charset="2"/>
              <a:buChar char="§"/>
            </a:pPr>
            <a:r>
              <a:rPr lang="pt-BR" b="1" dirty="0">
                <a:solidFill>
                  <a:schemeClr val="accent4"/>
                </a:solidFill>
              </a:rPr>
              <a:t>Acurácia de 70.6%</a:t>
            </a:r>
          </a:p>
          <a:p>
            <a:pPr lvl="1">
              <a:buFont typeface="Wingdings" panose="05000000000000000000" pitchFamily="2" charset="2"/>
              <a:buChar char="§"/>
            </a:pPr>
            <a:r>
              <a:rPr lang="pt-BR" b="1" dirty="0">
                <a:solidFill>
                  <a:srgbClr val="00B050"/>
                </a:solidFill>
              </a:rPr>
              <a:t>Tamanho: 16.9 MB</a:t>
            </a:r>
          </a:p>
          <a:p>
            <a:r>
              <a:rPr lang="pt-BR" dirty="0"/>
              <a:t>Camadas: 27 </a:t>
            </a:r>
            <a:r>
              <a:rPr lang="pt-BR" dirty="0" err="1"/>
              <a:t>convolucionais</a:t>
            </a:r>
            <a:r>
              <a:rPr lang="pt-BR" dirty="0"/>
              <a:t> e 2 densas.</a:t>
            </a:r>
          </a:p>
          <a:p>
            <a:r>
              <a:rPr lang="pt-BR" dirty="0"/>
              <a:t>Adequado para aplicações de visão computacional em dispositivos móveis e embarcados.</a:t>
            </a:r>
          </a:p>
          <a:p>
            <a:r>
              <a:rPr lang="pt-BR" dirty="0"/>
              <a:t>Usa camadas de </a:t>
            </a:r>
            <a:r>
              <a:rPr lang="pt-BR" b="1" i="1" dirty="0"/>
              <a:t>convolução separável em profundidade</a:t>
            </a:r>
            <a:r>
              <a:rPr lang="pt-BR" dirty="0"/>
              <a:t> em vez de convolução comum, reduzindo assim o tamanho do modelo, a quantidade de cálculos e melhorando a eficiência computacional da rede.</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a:off x="1003852" y="2922104"/>
            <a:ext cx="646044" cy="104360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6800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a:t>MobileNetv1</a:t>
            </a:r>
            <a:r>
              <a:rPr lang="pt-BR" dirty="0"/>
              <a:t> (Google - 2015)</a:t>
            </a:r>
          </a:p>
          <a:p>
            <a:pPr lvl="1">
              <a:buFont typeface="Wingdings" panose="05000000000000000000" pitchFamily="2" charset="2"/>
              <a:buChar char="§"/>
            </a:pPr>
            <a:r>
              <a:rPr lang="pt-BR" b="1" dirty="0">
                <a:solidFill>
                  <a:schemeClr val="accent4"/>
                </a:solidFill>
              </a:rPr>
              <a:t>Acurácia de 70.6%</a:t>
            </a:r>
          </a:p>
          <a:p>
            <a:pPr lvl="1">
              <a:buFont typeface="Wingdings" panose="05000000000000000000" pitchFamily="2" charset="2"/>
              <a:buChar char="§"/>
            </a:pPr>
            <a:r>
              <a:rPr lang="pt-BR" b="1" dirty="0">
                <a:solidFill>
                  <a:srgbClr val="00B050"/>
                </a:solidFill>
              </a:rPr>
              <a:t>Tamanho: 16.9 MB	</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a:off x="1003852" y="2922104"/>
            <a:ext cx="646044" cy="104360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 name="Imagem 3">
            <a:extLst>
              <a:ext uri="{FF2B5EF4-FFF2-40B4-BE49-F238E27FC236}">
                <a16:creationId xmlns:a16="http://schemas.microsoft.com/office/drawing/2014/main" id="{E56CCAEF-9829-33C3-4F9A-50CAB7F393FA}"/>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7" name="CaixaDeTexto 6">
            <a:extLst>
              <a:ext uri="{FF2B5EF4-FFF2-40B4-BE49-F238E27FC236}">
                <a16:creationId xmlns:a16="http://schemas.microsoft.com/office/drawing/2014/main" id="{D99C9135-6EC8-526F-9E8A-B36AE44F8554}"/>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9" name="Agrupar 8">
            <a:extLst>
              <a:ext uri="{FF2B5EF4-FFF2-40B4-BE49-F238E27FC236}">
                <a16:creationId xmlns:a16="http://schemas.microsoft.com/office/drawing/2014/main" id="{67BDE155-11DD-DA6E-34A0-22DC074112F2}"/>
              </a:ext>
            </a:extLst>
          </p:cNvPr>
          <p:cNvGrpSpPr>
            <a:grpSpLocks noChangeAspect="1"/>
          </p:cNvGrpSpPr>
          <p:nvPr/>
        </p:nvGrpSpPr>
        <p:grpSpPr>
          <a:xfrm>
            <a:off x="7507942" y="3830166"/>
            <a:ext cx="1224000" cy="1224000"/>
            <a:chOff x="9850592" y="3027833"/>
            <a:chExt cx="1440000" cy="1440000"/>
          </a:xfrm>
        </p:grpSpPr>
        <p:cxnSp>
          <p:nvCxnSpPr>
            <p:cNvPr id="10" name="Conector reto 9">
              <a:extLst>
                <a:ext uri="{FF2B5EF4-FFF2-40B4-BE49-F238E27FC236}">
                  <a16:creationId xmlns:a16="http://schemas.microsoft.com/office/drawing/2014/main" id="{4AB70A1B-BFA2-C2AE-9F6A-7BFAACCDD9D9}"/>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D0330760-0777-A91C-0312-4307BEA735BE}"/>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452233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Técnicas de compressão dos modelos</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9705910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556778-6860-7D54-B4E7-A0390D285CFC}"/>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A847E770-EA6C-6ADC-B5CA-EEA8EB980856}"/>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9912526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C8A86F-4A8B-1687-8F81-FC4B9CA5A2DA}"/>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EF2ACF3D-7D63-A719-A9F4-E658E82C0EA3}"/>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31810500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55BD9F-A5F9-C006-2D60-3988AFB742AA}"/>
              </a:ext>
            </a:extLst>
          </p:cNvPr>
          <p:cNvSpPr>
            <a:spLocks noGrp="1"/>
          </p:cNvSpPr>
          <p:nvPr>
            <p:ph type="title"/>
          </p:nvPr>
        </p:nvSpPr>
        <p:spPr/>
        <p:txBody>
          <a:bodyPr/>
          <a:lstStyle/>
          <a:p>
            <a:r>
              <a:rPr lang="pt-BR" dirty="0"/>
              <a:t>Atividades</a:t>
            </a:r>
          </a:p>
        </p:txBody>
      </p:sp>
      <p:sp>
        <p:nvSpPr>
          <p:cNvPr id="3" name="Espaço Reservado para Conteúdo 2">
            <a:extLst>
              <a:ext uri="{FF2B5EF4-FFF2-40B4-BE49-F238E27FC236}">
                <a16:creationId xmlns:a16="http://schemas.microsoft.com/office/drawing/2014/main" id="{DE398648-3AD3-9986-3010-6210876DC9B1}"/>
              </a:ext>
            </a:extLst>
          </p:cNvPr>
          <p:cNvSpPr>
            <a:spLocks noGrp="1"/>
          </p:cNvSpPr>
          <p:nvPr>
            <p:ph idx="1"/>
          </p:nvPr>
        </p:nvSpPr>
        <p:spPr>
          <a:xfrm>
            <a:off x="838200" y="1825625"/>
            <a:ext cx="11144250" cy="4667250"/>
          </a:xfrm>
        </p:spPr>
        <p:txBody>
          <a:bodyPr/>
          <a:lstStyle/>
          <a:p>
            <a:r>
              <a:rPr lang="pt-BR" dirty="0"/>
              <a:t>Quiz</a:t>
            </a:r>
          </a:p>
          <a:p>
            <a:r>
              <a:rPr lang="pt-BR" dirty="0"/>
              <a:t>Assistir aos vídeos do Prof. Marcelo Rovai sobre Google </a:t>
            </a:r>
            <a:r>
              <a:rPr lang="pt-BR" dirty="0" err="1"/>
              <a:t>Colab</a:t>
            </a:r>
            <a:r>
              <a:rPr lang="pt-BR" dirty="0"/>
              <a:t> e Python.</a:t>
            </a:r>
          </a:p>
          <a:p>
            <a:pPr lvl="1"/>
            <a:r>
              <a:rPr lang="pt-BR" b="1" dirty="0"/>
              <a:t>Google </a:t>
            </a:r>
            <a:r>
              <a:rPr lang="pt-BR" b="1" dirty="0" err="1"/>
              <a:t>Colab</a:t>
            </a:r>
            <a:r>
              <a:rPr lang="pt-BR" b="1" dirty="0"/>
              <a:t> </a:t>
            </a:r>
            <a:r>
              <a:rPr lang="pt-BR" b="1" dirty="0" err="1"/>
              <a:t>intro</a:t>
            </a:r>
            <a:r>
              <a:rPr lang="pt-BR" dirty="0"/>
              <a:t>: </a:t>
            </a:r>
            <a:r>
              <a:rPr lang="pt-BR" dirty="0">
                <a:hlinkClick r:id="rId2"/>
              </a:rPr>
              <a:t>https://www.youtube.com/watch?v=m_Ueb88yd88&amp;ab_channel=MarceloRovai</a:t>
            </a:r>
            <a:endParaRPr lang="pt-BR" dirty="0"/>
          </a:p>
          <a:p>
            <a:pPr lvl="1"/>
            <a:r>
              <a:rPr lang="pt-BR" b="1" dirty="0"/>
              <a:t>Python review</a:t>
            </a:r>
            <a:r>
              <a:rPr lang="pt-BR" dirty="0"/>
              <a:t>: </a:t>
            </a:r>
            <a:r>
              <a:rPr lang="pt-BR" dirty="0">
                <a:hlinkClick r:id="rId3"/>
              </a:rPr>
              <a:t>https://www.youtube.com/watch?v=07tGfteD4_s&amp;ab_channel=MarceloRovai</a:t>
            </a:r>
            <a:endParaRPr lang="pt-BR" dirty="0"/>
          </a:p>
          <a:p>
            <a:pPr lvl="1"/>
            <a:r>
              <a:rPr lang="pt-BR" b="1" dirty="0"/>
              <a:t>Notebooks e documentos usados nos vídeos</a:t>
            </a:r>
            <a:r>
              <a:rPr lang="pt-BR" dirty="0"/>
              <a:t>: </a:t>
            </a:r>
            <a:r>
              <a:rPr lang="pt-BR" dirty="0">
                <a:hlinkClick r:id="rId4"/>
              </a:rPr>
              <a:t>https://github.com/Mjrovai/UNIFEI-IESTI01-TinyML-2022.1/tree/main/00_Curse_Folder/1_Fundamentals/Class_04a</a:t>
            </a:r>
            <a:endParaRPr lang="pt-BR" dirty="0"/>
          </a:p>
          <a:p>
            <a:pPr marL="457200" lvl="1" indent="0">
              <a:buNone/>
            </a:pPr>
            <a:endParaRPr lang="pt-BR" dirty="0"/>
          </a:p>
          <a:p>
            <a:pPr lvl="1"/>
            <a:endParaRPr lang="pt-BR" dirty="0"/>
          </a:p>
          <a:p>
            <a:pPr lvl="1"/>
            <a:endParaRPr lang="pt-BR" dirty="0"/>
          </a:p>
          <a:p>
            <a:endParaRPr lang="pt-BR" dirty="0"/>
          </a:p>
        </p:txBody>
      </p:sp>
    </p:spTree>
    <p:extLst>
      <p:ext uri="{BB962C8B-B14F-4D97-AF65-F5344CB8AC3E}">
        <p14:creationId xmlns:p14="http://schemas.microsoft.com/office/powerpoint/2010/main" val="29185202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1975981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7A53A-C77C-6E81-D773-CB160B726FB2}"/>
              </a:ext>
            </a:extLst>
          </p:cNvPr>
          <p:cNvSpPr>
            <a:spLocks noGrp="1"/>
          </p:cNvSpPr>
          <p:nvPr>
            <p:ph type="title"/>
          </p:nvPr>
        </p:nvSpPr>
        <p:spPr/>
        <p:txBody>
          <a:bodyPr/>
          <a:lstStyle/>
          <a:p>
            <a:r>
              <a:rPr lang="pt-BR" dirty="0" err="1"/>
              <a:t>Deep</a:t>
            </a:r>
            <a:r>
              <a:rPr lang="pt-BR" dirty="0"/>
              <a:t> Learning</a:t>
            </a:r>
          </a:p>
        </p:txBody>
      </p:sp>
      <p:sp>
        <p:nvSpPr>
          <p:cNvPr id="3" name="Espaço Reservado para Conteúdo 2">
            <a:extLst>
              <a:ext uri="{FF2B5EF4-FFF2-40B4-BE49-F238E27FC236}">
                <a16:creationId xmlns:a16="http://schemas.microsoft.com/office/drawing/2014/main" id="{15DCC1D6-F396-71DB-3A9E-585DFBF5114F}"/>
              </a:ext>
            </a:extLst>
          </p:cNvPr>
          <p:cNvSpPr>
            <a:spLocks noGrp="1"/>
          </p:cNvSpPr>
          <p:nvPr>
            <p:ph idx="1"/>
          </p:nvPr>
        </p:nvSpPr>
        <p:spPr>
          <a:xfrm>
            <a:off x="6858000" y="1825624"/>
            <a:ext cx="5233640" cy="5032375"/>
          </a:xfrm>
        </p:spPr>
        <p:txBody>
          <a:bodyPr>
            <a:normAutofit lnSpcReduction="10000"/>
          </a:bodyPr>
          <a:lstStyle/>
          <a:p>
            <a:r>
              <a:rPr lang="pt-BR" dirty="0"/>
              <a:t>Um exemplo muito comum de uso do </a:t>
            </a:r>
            <a:r>
              <a:rPr lang="pt-BR" i="1" dirty="0" err="1"/>
              <a:t>deep</a:t>
            </a:r>
            <a:r>
              <a:rPr lang="pt-BR" i="1" dirty="0"/>
              <a:t> </a:t>
            </a:r>
            <a:r>
              <a:rPr lang="pt-BR" i="1" dirty="0" err="1"/>
              <a:t>learning</a:t>
            </a:r>
            <a:r>
              <a:rPr lang="pt-BR" dirty="0"/>
              <a:t> é a classificação de imagens.</a:t>
            </a:r>
          </a:p>
          <a:p>
            <a:r>
              <a:rPr lang="pt-BR" dirty="0"/>
              <a:t>Se tivermos uma base de dados com imagens de gatos e cachorros, podemos treinar uma rede neural profunda para identificá-los em imagens.</a:t>
            </a:r>
          </a:p>
          <a:p>
            <a:r>
              <a:rPr lang="pt-BR" dirty="0"/>
              <a:t>O objetivo é obter um modelo que generalize, ou seja, que identifique gatos ou cachorros não vistos durante o treinamento.</a:t>
            </a:r>
          </a:p>
          <a:p>
            <a:endParaRPr lang="pt-BR" dirty="0"/>
          </a:p>
        </p:txBody>
      </p:sp>
      <p:pic>
        <p:nvPicPr>
          <p:cNvPr id="2050" name="Picture 2" descr="Simple Image Classification using Convolutional Neural Network — Deep  Learning in python. | by Venkatesh Tata | Becoming Human: Artificial  Intelligence Magazine">
            <a:extLst>
              <a:ext uri="{FF2B5EF4-FFF2-40B4-BE49-F238E27FC236}">
                <a16:creationId xmlns:a16="http://schemas.microsoft.com/office/drawing/2014/main" id="{205C3FB7-7E39-8328-E951-DF67D1DBEB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018" b="9513"/>
          <a:stretch/>
        </p:blipFill>
        <p:spPr bwMode="auto">
          <a:xfrm>
            <a:off x="100360" y="2352104"/>
            <a:ext cx="6757640" cy="2944725"/>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DEF13FF9-DC40-F925-445A-14398086AEE7}"/>
              </a:ext>
            </a:extLst>
          </p:cNvPr>
          <p:cNvSpPr txBox="1"/>
          <p:nvPr/>
        </p:nvSpPr>
        <p:spPr>
          <a:xfrm>
            <a:off x="2790263" y="5065996"/>
            <a:ext cx="914400" cy="461665"/>
          </a:xfrm>
          <a:prstGeom prst="rect">
            <a:avLst/>
          </a:prstGeom>
          <a:noFill/>
        </p:spPr>
        <p:txBody>
          <a:bodyPr wrap="square" rtlCol="0">
            <a:spAutoFit/>
          </a:bodyPr>
          <a:lstStyle/>
          <a:p>
            <a:pPr algn="ctr"/>
            <a:r>
              <a:rPr lang="pt-BR" sz="1200" dirty="0"/>
              <a:t>Hidden </a:t>
            </a:r>
            <a:r>
              <a:rPr lang="pt-BR" sz="1200" dirty="0" err="1"/>
              <a:t>Layer</a:t>
            </a:r>
            <a:r>
              <a:rPr lang="pt-BR" sz="1200" dirty="0"/>
              <a:t> 1</a:t>
            </a:r>
          </a:p>
        </p:txBody>
      </p:sp>
      <p:sp>
        <p:nvSpPr>
          <p:cNvPr id="7" name="CaixaDeTexto 6">
            <a:extLst>
              <a:ext uri="{FF2B5EF4-FFF2-40B4-BE49-F238E27FC236}">
                <a16:creationId xmlns:a16="http://schemas.microsoft.com/office/drawing/2014/main" id="{9892AD7D-C8E2-04F4-9936-06ECADDB4A74}"/>
              </a:ext>
            </a:extLst>
          </p:cNvPr>
          <p:cNvSpPr txBox="1"/>
          <p:nvPr/>
        </p:nvSpPr>
        <p:spPr>
          <a:xfrm>
            <a:off x="3671210" y="4973663"/>
            <a:ext cx="914400" cy="461665"/>
          </a:xfrm>
          <a:prstGeom prst="rect">
            <a:avLst/>
          </a:prstGeom>
          <a:noFill/>
        </p:spPr>
        <p:txBody>
          <a:bodyPr wrap="square" rtlCol="0">
            <a:spAutoFit/>
          </a:bodyPr>
          <a:lstStyle/>
          <a:p>
            <a:pPr algn="ctr"/>
            <a:r>
              <a:rPr lang="pt-BR" sz="1200" dirty="0"/>
              <a:t>Hidden </a:t>
            </a:r>
            <a:r>
              <a:rPr lang="pt-BR" sz="1200" dirty="0" err="1"/>
              <a:t>Layer</a:t>
            </a:r>
            <a:r>
              <a:rPr lang="pt-BR" sz="1200" dirty="0"/>
              <a:t> 2</a:t>
            </a:r>
          </a:p>
        </p:txBody>
      </p:sp>
      <p:sp>
        <p:nvSpPr>
          <p:cNvPr id="8" name="CaixaDeTexto 7">
            <a:extLst>
              <a:ext uri="{FF2B5EF4-FFF2-40B4-BE49-F238E27FC236}">
                <a16:creationId xmlns:a16="http://schemas.microsoft.com/office/drawing/2014/main" id="{3DC6DB16-99B6-62DE-1D33-337151D4C4B3}"/>
              </a:ext>
            </a:extLst>
          </p:cNvPr>
          <p:cNvSpPr txBox="1"/>
          <p:nvPr/>
        </p:nvSpPr>
        <p:spPr>
          <a:xfrm>
            <a:off x="4497658" y="4835163"/>
            <a:ext cx="914400" cy="461665"/>
          </a:xfrm>
          <a:prstGeom prst="rect">
            <a:avLst/>
          </a:prstGeom>
          <a:noFill/>
        </p:spPr>
        <p:txBody>
          <a:bodyPr wrap="square" rtlCol="0">
            <a:spAutoFit/>
          </a:bodyPr>
          <a:lstStyle/>
          <a:p>
            <a:pPr algn="ctr"/>
            <a:r>
              <a:rPr lang="pt-BR" sz="1200" dirty="0"/>
              <a:t>Hidden </a:t>
            </a:r>
            <a:r>
              <a:rPr lang="pt-BR" sz="1200" dirty="0" err="1"/>
              <a:t>Layer</a:t>
            </a:r>
            <a:r>
              <a:rPr lang="pt-BR" sz="1200" dirty="0"/>
              <a:t> 3</a:t>
            </a:r>
          </a:p>
        </p:txBody>
      </p:sp>
      <p:sp>
        <p:nvSpPr>
          <p:cNvPr id="9" name="CaixaDeTexto 8">
            <a:extLst>
              <a:ext uri="{FF2B5EF4-FFF2-40B4-BE49-F238E27FC236}">
                <a16:creationId xmlns:a16="http://schemas.microsoft.com/office/drawing/2014/main" id="{D9811440-9516-7FE3-5696-94128711B6B7}"/>
              </a:ext>
            </a:extLst>
          </p:cNvPr>
          <p:cNvSpPr txBox="1"/>
          <p:nvPr/>
        </p:nvSpPr>
        <p:spPr>
          <a:xfrm>
            <a:off x="5097607" y="4460229"/>
            <a:ext cx="914400" cy="461665"/>
          </a:xfrm>
          <a:prstGeom prst="rect">
            <a:avLst/>
          </a:prstGeom>
          <a:noFill/>
        </p:spPr>
        <p:txBody>
          <a:bodyPr wrap="square" rtlCol="0">
            <a:spAutoFit/>
          </a:bodyPr>
          <a:lstStyle/>
          <a:p>
            <a:pPr algn="ctr"/>
            <a:r>
              <a:rPr lang="pt-BR" sz="1200" dirty="0"/>
              <a:t>Output </a:t>
            </a:r>
            <a:r>
              <a:rPr lang="pt-BR" sz="1200" dirty="0" err="1"/>
              <a:t>Layer</a:t>
            </a:r>
            <a:endParaRPr lang="pt-BR" sz="1200" dirty="0"/>
          </a:p>
        </p:txBody>
      </p:sp>
    </p:spTree>
    <p:extLst>
      <p:ext uri="{BB962C8B-B14F-4D97-AF65-F5344CB8AC3E}">
        <p14:creationId xmlns:p14="http://schemas.microsoft.com/office/powerpoint/2010/main" val="33256621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5991458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92BF2BB4-2950-14F4-D2AC-69023C7BD68B}"/>
              </a:ext>
            </a:extLst>
          </p:cNvPr>
          <p:cNvGrpSpPr/>
          <p:nvPr/>
        </p:nvGrpSpPr>
        <p:grpSpPr>
          <a:xfrm>
            <a:off x="748757" y="1690688"/>
            <a:ext cx="3548180" cy="4009333"/>
            <a:chOff x="1005235" y="1777635"/>
            <a:chExt cx="3548180" cy="4009333"/>
          </a:xfrm>
        </p:grpSpPr>
        <p:pic>
          <p:nvPicPr>
            <p:cNvPr id="3" name="Picture 3">
              <a:extLst>
                <a:ext uri="{FF2B5EF4-FFF2-40B4-BE49-F238E27FC236}">
                  <a16:creationId xmlns:a16="http://schemas.microsoft.com/office/drawing/2014/main" id="{1BE6A981-D890-027C-F248-40BEE5477E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235" y="2689932"/>
              <a:ext cx="3548180" cy="3097036"/>
            </a:xfrm>
            <a:prstGeom prst="rect">
              <a:avLst/>
            </a:prstGeom>
          </p:spPr>
        </p:pic>
        <p:sp>
          <p:nvSpPr>
            <p:cNvPr id="4" name="TextBox 4">
              <a:extLst>
                <a:ext uri="{FF2B5EF4-FFF2-40B4-BE49-F238E27FC236}">
                  <a16:creationId xmlns:a16="http://schemas.microsoft.com/office/drawing/2014/main" id="{3D76F098-6FA8-103F-D2B7-AD20CB5A2C13}"/>
                </a:ext>
              </a:extLst>
            </p:cNvPr>
            <p:cNvSpPr txBox="1"/>
            <p:nvPr/>
          </p:nvSpPr>
          <p:spPr>
            <a:xfrm>
              <a:off x="2173697" y="1777635"/>
              <a:ext cx="1160060" cy="307777"/>
            </a:xfrm>
            <a:prstGeom prst="rect">
              <a:avLst/>
            </a:prstGeom>
            <a:noFill/>
          </p:spPr>
          <p:txBody>
            <a:bodyPr wrap="square" rtlCol="0">
              <a:spAutoFit/>
            </a:bodyPr>
            <a:lstStyle/>
            <a:p>
              <a:pPr algn="ctr"/>
              <a:r>
                <a:rPr lang="pt-BR" sz="1400" dirty="0"/>
                <a:t>neurônios</a:t>
              </a:r>
            </a:p>
          </p:txBody>
        </p:sp>
        <p:cxnSp>
          <p:nvCxnSpPr>
            <p:cNvPr id="5" name="Straight Arrow Connector 6">
              <a:extLst>
                <a:ext uri="{FF2B5EF4-FFF2-40B4-BE49-F238E27FC236}">
                  <a16:creationId xmlns:a16="http://schemas.microsoft.com/office/drawing/2014/main" id="{37B43D8C-EECA-668D-0C7D-CFD5431F3098}"/>
                </a:ext>
              </a:extLst>
            </p:cNvPr>
            <p:cNvCxnSpPr/>
            <p:nvPr/>
          </p:nvCxnSpPr>
          <p:spPr>
            <a:xfrm flipH="1">
              <a:off x="2656495" y="2060020"/>
              <a:ext cx="122830" cy="5543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7">
              <a:extLst>
                <a:ext uri="{FF2B5EF4-FFF2-40B4-BE49-F238E27FC236}">
                  <a16:creationId xmlns:a16="http://schemas.microsoft.com/office/drawing/2014/main" id="{C17B7C09-C3FA-3759-3DBE-563DD44B7E92}"/>
                </a:ext>
              </a:extLst>
            </p:cNvPr>
            <p:cNvCxnSpPr/>
            <p:nvPr/>
          </p:nvCxnSpPr>
          <p:spPr>
            <a:xfrm>
              <a:off x="2779325" y="2068083"/>
              <a:ext cx="935890" cy="16401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10">
              <a:extLst>
                <a:ext uri="{FF2B5EF4-FFF2-40B4-BE49-F238E27FC236}">
                  <a16:creationId xmlns:a16="http://schemas.microsoft.com/office/drawing/2014/main" id="{A222E24F-33D1-C09C-FBEA-14E3F6A3224F}"/>
                </a:ext>
              </a:extLst>
            </p:cNvPr>
            <p:cNvSpPr txBox="1"/>
            <p:nvPr/>
          </p:nvSpPr>
          <p:spPr>
            <a:xfrm>
              <a:off x="1154453" y="2572706"/>
              <a:ext cx="895006" cy="461665"/>
            </a:xfrm>
            <a:prstGeom prst="rect">
              <a:avLst/>
            </a:prstGeom>
            <a:noFill/>
          </p:spPr>
          <p:txBody>
            <a:bodyPr wrap="square" rtlCol="0">
              <a:spAutoFit/>
            </a:bodyPr>
            <a:lstStyle/>
            <a:p>
              <a:pPr algn="ctr"/>
              <a:r>
                <a:rPr lang="pt-BR" sz="1200" dirty="0"/>
                <a:t>pesos sinápticos</a:t>
              </a:r>
            </a:p>
          </p:txBody>
        </p:sp>
        <p:sp>
          <p:nvSpPr>
            <p:cNvPr id="9" name="Oval 27">
              <a:extLst>
                <a:ext uri="{FF2B5EF4-FFF2-40B4-BE49-F238E27FC236}">
                  <a16:creationId xmlns:a16="http://schemas.microsoft.com/office/drawing/2014/main" id="{E35E31FB-A097-F18A-281E-26FA44658DD7}"/>
                </a:ext>
              </a:extLst>
            </p:cNvPr>
            <p:cNvSpPr/>
            <p:nvPr/>
          </p:nvSpPr>
          <p:spPr>
            <a:xfrm>
              <a:off x="1806380" y="2803539"/>
              <a:ext cx="596614" cy="236377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Oval 28">
              <a:extLst>
                <a:ext uri="{FF2B5EF4-FFF2-40B4-BE49-F238E27FC236}">
                  <a16:creationId xmlns:a16="http://schemas.microsoft.com/office/drawing/2014/main" id="{2FDF94EE-DD9E-74DB-78EF-2B554CE8DC9A}"/>
                </a:ext>
              </a:extLst>
            </p:cNvPr>
            <p:cNvSpPr/>
            <p:nvPr/>
          </p:nvSpPr>
          <p:spPr>
            <a:xfrm>
              <a:off x="3038989" y="3114213"/>
              <a:ext cx="281817" cy="178785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TextBox 29">
              <a:extLst>
                <a:ext uri="{FF2B5EF4-FFF2-40B4-BE49-F238E27FC236}">
                  <a16:creationId xmlns:a16="http://schemas.microsoft.com/office/drawing/2014/main" id="{8C94C8B5-6028-4DE8-8C6A-64284BEC1E4B}"/>
                </a:ext>
              </a:extLst>
            </p:cNvPr>
            <p:cNvSpPr txBox="1"/>
            <p:nvPr/>
          </p:nvSpPr>
          <p:spPr>
            <a:xfrm>
              <a:off x="3010556" y="4746766"/>
              <a:ext cx="895006" cy="461665"/>
            </a:xfrm>
            <a:prstGeom prst="rect">
              <a:avLst/>
            </a:prstGeom>
            <a:noFill/>
          </p:spPr>
          <p:txBody>
            <a:bodyPr wrap="square" rtlCol="0">
              <a:spAutoFit/>
            </a:bodyPr>
            <a:lstStyle/>
            <a:p>
              <a:pPr algn="ctr"/>
              <a:r>
                <a:rPr lang="pt-BR" sz="1200" dirty="0"/>
                <a:t>pesos sinápticos</a:t>
              </a:r>
            </a:p>
          </p:txBody>
        </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170C7021-540B-2A37-ABCC-F3A3D1306637}"/>
                    </a:ext>
                  </a:extLst>
                </p:cNvPr>
                <p:cNvSpPr txBox="1"/>
                <p:nvPr/>
              </p:nvSpPr>
              <p:spPr>
                <a:xfrm rot="18819374">
                  <a:off x="1765060" y="3005466"/>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11</m:t>
                            </m:r>
                          </m:sub>
                        </m:sSub>
                      </m:oMath>
                    </m:oMathPara>
                  </a14:m>
                  <a:endParaRPr lang="pt-BR" sz="1200" dirty="0"/>
                </a:p>
              </p:txBody>
            </p:sp>
          </mc:Choice>
          <mc:Fallback xmlns="">
            <p:sp>
              <p:nvSpPr>
                <p:cNvPr id="13" name="CaixaDeTexto 12">
                  <a:extLst>
                    <a:ext uri="{FF2B5EF4-FFF2-40B4-BE49-F238E27FC236}">
                      <a16:creationId xmlns:a16="http://schemas.microsoft.com/office/drawing/2014/main" id="{170C7021-540B-2A37-ABCC-F3A3D1306637}"/>
                    </a:ext>
                  </a:extLst>
                </p:cNvPr>
                <p:cNvSpPr txBox="1">
                  <a:spLocks noRot="1" noChangeAspect="1" noMove="1" noResize="1" noEditPoints="1" noAdjustHandles="1" noChangeArrowheads="1" noChangeShapeType="1" noTextEdit="1"/>
                </p:cNvSpPr>
                <p:nvPr/>
              </p:nvSpPr>
              <p:spPr>
                <a:xfrm rot="18819374">
                  <a:off x="1765060" y="3005466"/>
                  <a:ext cx="500957" cy="276999"/>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66AC9720-71AF-C48E-F658-1E989EBD96DE}"/>
                    </a:ext>
                  </a:extLst>
                </p:cNvPr>
                <p:cNvSpPr txBox="1"/>
                <p:nvPr/>
              </p:nvSpPr>
              <p:spPr>
                <a:xfrm rot="995922">
                  <a:off x="2034638" y="3684814"/>
                  <a:ext cx="47924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13</m:t>
                            </m:r>
                          </m:sub>
                        </m:sSub>
                      </m:oMath>
                    </m:oMathPara>
                  </a14:m>
                  <a:endParaRPr lang="pt-BR" sz="1200" dirty="0"/>
                </a:p>
              </p:txBody>
            </p:sp>
          </mc:Choice>
          <mc:Fallback xmlns="">
            <p:sp>
              <p:nvSpPr>
                <p:cNvPr id="14" name="CaixaDeTexto 13">
                  <a:extLst>
                    <a:ext uri="{FF2B5EF4-FFF2-40B4-BE49-F238E27FC236}">
                      <a16:creationId xmlns:a16="http://schemas.microsoft.com/office/drawing/2014/main" id="{66AC9720-71AF-C48E-F658-1E989EBD96DE}"/>
                    </a:ext>
                  </a:extLst>
                </p:cNvPr>
                <p:cNvSpPr txBox="1">
                  <a:spLocks noRot="1" noChangeAspect="1" noMove="1" noResize="1" noEditPoints="1" noAdjustHandles="1" noChangeArrowheads="1" noChangeShapeType="1" noTextEdit="1"/>
                </p:cNvSpPr>
                <p:nvPr/>
              </p:nvSpPr>
              <p:spPr>
                <a:xfrm rot="995922">
                  <a:off x="2034638" y="3684814"/>
                  <a:ext cx="479242" cy="276999"/>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36FA5371-48CC-C5E3-D5A1-C705AD4E10D9}"/>
                    </a:ext>
                  </a:extLst>
                </p:cNvPr>
                <p:cNvSpPr txBox="1"/>
                <p:nvPr/>
              </p:nvSpPr>
              <p:spPr>
                <a:xfrm rot="17944624">
                  <a:off x="1754579" y="3273063"/>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21</m:t>
                            </m:r>
                          </m:sub>
                        </m:sSub>
                      </m:oMath>
                    </m:oMathPara>
                  </a14:m>
                  <a:endParaRPr lang="pt-BR" sz="1200" dirty="0"/>
                </a:p>
              </p:txBody>
            </p:sp>
          </mc:Choice>
          <mc:Fallback xmlns="">
            <p:sp>
              <p:nvSpPr>
                <p:cNvPr id="15" name="CaixaDeTexto 14">
                  <a:extLst>
                    <a:ext uri="{FF2B5EF4-FFF2-40B4-BE49-F238E27FC236}">
                      <a16:creationId xmlns:a16="http://schemas.microsoft.com/office/drawing/2014/main" id="{36FA5371-48CC-C5E3-D5A1-C705AD4E10D9}"/>
                    </a:ext>
                  </a:extLst>
                </p:cNvPr>
                <p:cNvSpPr txBox="1">
                  <a:spLocks noRot="1" noChangeAspect="1" noMove="1" noResize="1" noEditPoints="1" noAdjustHandles="1" noChangeArrowheads="1" noChangeShapeType="1" noTextEdit="1"/>
                </p:cNvSpPr>
                <p:nvPr/>
              </p:nvSpPr>
              <p:spPr>
                <a:xfrm rot="17944624">
                  <a:off x="1754579" y="3273063"/>
                  <a:ext cx="500957" cy="276999"/>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72617581-066C-41DC-52BD-E8F88EE7F488}"/>
                    </a:ext>
                  </a:extLst>
                </p:cNvPr>
                <p:cNvSpPr txBox="1"/>
                <p:nvPr/>
              </p:nvSpPr>
              <p:spPr>
                <a:xfrm rot="20527266">
                  <a:off x="1983461" y="3969328"/>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23</m:t>
                            </m:r>
                          </m:sub>
                        </m:sSub>
                      </m:oMath>
                    </m:oMathPara>
                  </a14:m>
                  <a:endParaRPr lang="pt-BR" sz="1200" dirty="0"/>
                </a:p>
              </p:txBody>
            </p:sp>
          </mc:Choice>
          <mc:Fallback xmlns="">
            <p:sp>
              <p:nvSpPr>
                <p:cNvPr id="25" name="CaixaDeTexto 24">
                  <a:extLst>
                    <a:ext uri="{FF2B5EF4-FFF2-40B4-BE49-F238E27FC236}">
                      <a16:creationId xmlns:a16="http://schemas.microsoft.com/office/drawing/2014/main" id="{72617581-066C-41DC-52BD-E8F88EE7F488}"/>
                    </a:ext>
                  </a:extLst>
                </p:cNvPr>
                <p:cNvSpPr txBox="1">
                  <a:spLocks noRot="1" noChangeAspect="1" noMove="1" noResize="1" noEditPoints="1" noAdjustHandles="1" noChangeArrowheads="1" noChangeShapeType="1" noTextEdit="1"/>
                </p:cNvSpPr>
                <p:nvPr/>
              </p:nvSpPr>
              <p:spPr>
                <a:xfrm rot="20527266">
                  <a:off x="1983461" y="3969328"/>
                  <a:ext cx="500957" cy="276999"/>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D930BAB2-21CA-5EE2-BD89-166F1C961F4D}"/>
                    </a:ext>
                  </a:extLst>
                </p:cNvPr>
                <p:cNvSpPr txBox="1"/>
                <p:nvPr/>
              </p:nvSpPr>
              <p:spPr>
                <a:xfrm rot="2498902">
                  <a:off x="1837682" y="4697063"/>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25</m:t>
                            </m:r>
                          </m:sub>
                        </m:sSub>
                      </m:oMath>
                    </m:oMathPara>
                  </a14:m>
                  <a:endParaRPr lang="pt-BR" sz="1200" dirty="0"/>
                </a:p>
              </p:txBody>
            </p:sp>
          </mc:Choice>
          <mc:Fallback xmlns="">
            <p:sp>
              <p:nvSpPr>
                <p:cNvPr id="26" name="CaixaDeTexto 25">
                  <a:extLst>
                    <a:ext uri="{FF2B5EF4-FFF2-40B4-BE49-F238E27FC236}">
                      <a16:creationId xmlns:a16="http://schemas.microsoft.com/office/drawing/2014/main" id="{D930BAB2-21CA-5EE2-BD89-166F1C961F4D}"/>
                    </a:ext>
                  </a:extLst>
                </p:cNvPr>
                <p:cNvSpPr txBox="1">
                  <a:spLocks noRot="1" noChangeAspect="1" noMove="1" noResize="1" noEditPoints="1" noAdjustHandles="1" noChangeArrowheads="1" noChangeShapeType="1" noTextEdit="1"/>
                </p:cNvSpPr>
                <p:nvPr/>
              </p:nvSpPr>
              <p:spPr>
                <a:xfrm rot="2498902">
                  <a:off x="1837682" y="4697063"/>
                  <a:ext cx="500957" cy="276999"/>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B25FEE1C-7383-25A0-D450-720B1310B0C7}"/>
                    </a:ext>
                  </a:extLst>
                </p:cNvPr>
                <p:cNvSpPr txBox="1"/>
                <p:nvPr/>
              </p:nvSpPr>
              <p:spPr>
                <a:xfrm rot="2951188">
                  <a:off x="2048792" y="4433193"/>
                  <a:ext cx="35269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15</m:t>
                            </m:r>
                          </m:sub>
                        </m:sSub>
                      </m:oMath>
                    </m:oMathPara>
                  </a14:m>
                  <a:endParaRPr lang="pt-BR" sz="1200" dirty="0"/>
                </a:p>
              </p:txBody>
            </p:sp>
          </mc:Choice>
          <mc:Fallback xmlns="">
            <p:sp>
              <p:nvSpPr>
                <p:cNvPr id="29" name="CaixaDeTexto 28">
                  <a:extLst>
                    <a:ext uri="{FF2B5EF4-FFF2-40B4-BE49-F238E27FC236}">
                      <a16:creationId xmlns:a16="http://schemas.microsoft.com/office/drawing/2014/main" id="{B25FEE1C-7383-25A0-D450-720B1310B0C7}"/>
                    </a:ext>
                  </a:extLst>
                </p:cNvPr>
                <p:cNvSpPr txBox="1">
                  <a:spLocks noRot="1" noChangeAspect="1" noMove="1" noResize="1" noEditPoints="1" noAdjustHandles="1" noChangeArrowheads="1" noChangeShapeType="1" noTextEdit="1"/>
                </p:cNvSpPr>
                <p:nvPr/>
              </p:nvSpPr>
              <p:spPr>
                <a:xfrm rot="2951188">
                  <a:off x="2048792" y="4433193"/>
                  <a:ext cx="352699" cy="276999"/>
                </a:xfrm>
                <a:prstGeom prst="rect">
                  <a:avLst/>
                </a:prstGeom>
                <a:blipFill>
                  <a:blip r:embed="rId9"/>
                  <a:stretch>
                    <a:fillRect/>
                  </a:stretch>
                </a:blipFill>
              </p:spPr>
              <p:txBody>
                <a:bodyPr/>
                <a:lstStyle/>
                <a:p>
                  <a:r>
                    <a:rPr lang="pt-BR">
                      <a:noFill/>
                    </a:rPr>
                    <a:t> </a:t>
                  </a:r>
                </a:p>
              </p:txBody>
            </p:sp>
          </mc:Fallback>
        </mc:AlternateContent>
      </p:grpSp>
      <p:grpSp>
        <p:nvGrpSpPr>
          <p:cNvPr id="42" name="Agrupar 41">
            <a:extLst>
              <a:ext uri="{FF2B5EF4-FFF2-40B4-BE49-F238E27FC236}">
                <a16:creationId xmlns:a16="http://schemas.microsoft.com/office/drawing/2014/main" id="{49989B93-D5A4-B917-7514-81EE69BC6D17}"/>
              </a:ext>
            </a:extLst>
          </p:cNvPr>
          <p:cNvGrpSpPr/>
          <p:nvPr/>
        </p:nvGrpSpPr>
        <p:grpSpPr>
          <a:xfrm>
            <a:off x="6001205" y="3376351"/>
            <a:ext cx="3142324" cy="1800239"/>
            <a:chOff x="6001205" y="3376351"/>
            <a:chExt cx="3142324" cy="1800239"/>
          </a:xfrm>
        </p:grpSpPr>
        <p:grpSp>
          <p:nvGrpSpPr>
            <p:cNvPr id="8" name="Group 39">
              <a:extLst>
                <a:ext uri="{FF2B5EF4-FFF2-40B4-BE49-F238E27FC236}">
                  <a16:creationId xmlns:a16="http://schemas.microsoft.com/office/drawing/2014/main" id="{D7D4EAA1-715C-832C-A9A2-18E3448AE303}"/>
                </a:ext>
              </a:extLst>
            </p:cNvPr>
            <p:cNvGrpSpPr/>
            <p:nvPr/>
          </p:nvGrpSpPr>
          <p:grpSpPr>
            <a:xfrm>
              <a:off x="6001205" y="3376351"/>
              <a:ext cx="3142324" cy="1514300"/>
              <a:chOff x="114755" y="4638765"/>
              <a:chExt cx="3142324" cy="1514300"/>
            </a:xfrm>
          </p:grpSpPr>
          <p:cxnSp>
            <p:nvCxnSpPr>
              <p:cNvPr id="12" name="Straight Arrow Connector 21">
                <a:extLst>
                  <a:ext uri="{FF2B5EF4-FFF2-40B4-BE49-F238E27FC236}">
                    <a16:creationId xmlns:a16="http://schemas.microsoft.com/office/drawing/2014/main" id="{843827B7-E933-9909-30A0-D0F68A460798}"/>
                  </a:ext>
                </a:extLst>
              </p:cNvPr>
              <p:cNvCxnSpPr/>
              <p:nvPr/>
            </p:nvCxnSpPr>
            <p:spPr>
              <a:xfrm flipV="1">
                <a:off x="641229" y="4808439"/>
                <a:ext cx="0" cy="10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23">
                <a:extLst>
                  <a:ext uri="{FF2B5EF4-FFF2-40B4-BE49-F238E27FC236}">
                    <a16:creationId xmlns:a16="http://schemas.microsoft.com/office/drawing/2014/main" id="{7A72A598-12C3-28E7-74F2-E8954429863C}"/>
                  </a:ext>
                </a:extLst>
              </p:cNvPr>
              <p:cNvCxnSpPr/>
              <p:nvPr/>
            </p:nvCxnSpPr>
            <p:spPr>
              <a:xfrm>
                <a:off x="114755" y="5888439"/>
                <a:ext cx="252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5">
                    <a:extLst>
                      <a:ext uri="{FF2B5EF4-FFF2-40B4-BE49-F238E27FC236}">
                        <a16:creationId xmlns:a16="http://schemas.microsoft.com/office/drawing/2014/main" id="{7AD1F189-AE28-D110-06BD-359E74E78AA8}"/>
                      </a:ext>
                    </a:extLst>
                  </p:cNvPr>
                  <p:cNvSpPr/>
                  <p:nvPr/>
                </p:nvSpPr>
                <p:spPr>
                  <a:xfrm>
                    <a:off x="917691" y="5845288"/>
                    <a:ext cx="281000"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ea typeface="Cambria Math" panose="02040503050406030204" pitchFamily="18" charset="0"/>
                            </a:rPr>
                            <m:t>𝑏</m:t>
                          </m:r>
                        </m:oMath>
                      </m:oMathPara>
                    </a14:m>
                    <a:endParaRPr lang="pt-BR" sz="1400" dirty="0"/>
                  </a:p>
                </p:txBody>
              </p:sp>
            </mc:Choice>
            <mc:Fallback xmlns="">
              <p:sp>
                <p:nvSpPr>
                  <p:cNvPr id="17" name="Rectangle 5">
                    <a:extLst>
                      <a:ext uri="{FF2B5EF4-FFF2-40B4-BE49-F238E27FC236}">
                        <a16:creationId xmlns:a16="http://schemas.microsoft.com/office/drawing/2014/main" id="{7AD1F189-AE28-D110-06BD-359E74E78AA8}"/>
                      </a:ext>
                    </a:extLst>
                  </p:cNvPr>
                  <p:cNvSpPr>
                    <a:spLocks noRot="1" noChangeAspect="1" noMove="1" noResize="1" noEditPoints="1" noAdjustHandles="1" noChangeArrowheads="1" noChangeShapeType="1" noTextEdit="1"/>
                  </p:cNvSpPr>
                  <p:nvPr/>
                </p:nvSpPr>
                <p:spPr>
                  <a:xfrm>
                    <a:off x="917691" y="5845288"/>
                    <a:ext cx="281000" cy="307777"/>
                  </a:xfrm>
                  <a:prstGeom prst="rect">
                    <a:avLst/>
                  </a:prstGeom>
                  <a:blipFill>
                    <a:blip r:embed="rId10"/>
                    <a:stretch>
                      <a:fillRect/>
                    </a:stretch>
                  </a:blipFill>
                </p:spPr>
                <p:txBody>
                  <a:bodyPr/>
                  <a:lstStyle/>
                  <a:p>
                    <a:r>
                      <a:rPr lang="pt-BR">
                        <a:noFill/>
                      </a:rPr>
                      <a:t> </a:t>
                    </a:r>
                  </a:p>
                </p:txBody>
              </p:sp>
            </mc:Fallback>
          </mc:AlternateContent>
          <p:cxnSp>
            <p:nvCxnSpPr>
              <p:cNvPr id="18" name="Straight Connector 12">
                <a:extLst>
                  <a:ext uri="{FF2B5EF4-FFF2-40B4-BE49-F238E27FC236}">
                    <a16:creationId xmlns:a16="http://schemas.microsoft.com/office/drawing/2014/main" id="{2698C5FB-0118-6102-A828-FDE60BD7E174}"/>
                  </a:ext>
                </a:extLst>
              </p:cNvPr>
              <p:cNvCxnSpPr/>
              <p:nvPr/>
            </p:nvCxnSpPr>
            <p:spPr>
              <a:xfrm>
                <a:off x="1052195" y="5413385"/>
                <a:ext cx="0" cy="4750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29">
                <a:extLst>
                  <a:ext uri="{FF2B5EF4-FFF2-40B4-BE49-F238E27FC236}">
                    <a16:creationId xmlns:a16="http://schemas.microsoft.com/office/drawing/2014/main" id="{B56D4A15-7216-08F3-58CA-D9CC66DA07AB}"/>
                  </a:ext>
                </a:extLst>
              </p:cNvPr>
              <p:cNvCxnSpPr/>
              <p:nvPr/>
            </p:nvCxnSpPr>
            <p:spPr>
              <a:xfrm>
                <a:off x="1052195" y="5413385"/>
                <a:ext cx="15825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33">
                    <a:extLst>
                      <a:ext uri="{FF2B5EF4-FFF2-40B4-BE49-F238E27FC236}">
                        <a16:creationId xmlns:a16="http://schemas.microsoft.com/office/drawing/2014/main" id="{5AE9BC42-CDFF-A16B-4410-5373EF273CF5}"/>
                      </a:ext>
                    </a:extLst>
                  </p:cNvPr>
                  <p:cNvSpPr/>
                  <p:nvPr/>
                </p:nvSpPr>
                <p:spPr>
                  <a:xfrm>
                    <a:off x="476724" y="5845288"/>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0" smtClean="0">
                              <a:latin typeface="Cambria Math" panose="02040503050406030204" pitchFamily="18" charset="0"/>
                            </a:rPr>
                            <m:t>0</m:t>
                          </m:r>
                        </m:oMath>
                      </m:oMathPara>
                    </a14:m>
                    <a:endParaRPr lang="pt-BR" sz="1400" dirty="0"/>
                  </a:p>
                </p:txBody>
              </p:sp>
            </mc:Choice>
            <mc:Fallback xmlns="">
              <p:sp>
                <p:nvSpPr>
                  <p:cNvPr id="20" name="Rectangle 33">
                    <a:extLst>
                      <a:ext uri="{FF2B5EF4-FFF2-40B4-BE49-F238E27FC236}">
                        <a16:creationId xmlns:a16="http://schemas.microsoft.com/office/drawing/2014/main" id="{5AE9BC42-CDFF-A16B-4410-5373EF273CF5}"/>
                      </a:ext>
                    </a:extLst>
                  </p:cNvPr>
                  <p:cNvSpPr>
                    <a:spLocks noRot="1" noChangeAspect="1" noMove="1" noResize="1" noEditPoints="1" noAdjustHandles="1" noChangeArrowheads="1" noChangeShapeType="1" noTextEdit="1"/>
                  </p:cNvSpPr>
                  <p:nvPr/>
                </p:nvSpPr>
                <p:spPr>
                  <a:xfrm>
                    <a:off x="476724" y="5845288"/>
                    <a:ext cx="324128" cy="307777"/>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Rectangle 31">
                    <a:extLst>
                      <a:ext uri="{FF2B5EF4-FFF2-40B4-BE49-F238E27FC236}">
                        <a16:creationId xmlns:a16="http://schemas.microsoft.com/office/drawing/2014/main" id="{880A500E-4E9E-D86E-7EE5-CE5343F1998A}"/>
                      </a:ext>
                    </a:extLst>
                  </p:cNvPr>
                  <p:cNvSpPr/>
                  <p:nvPr/>
                </p:nvSpPr>
                <p:spPr>
                  <a:xfrm>
                    <a:off x="641228" y="4638765"/>
                    <a:ext cx="1047979"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smtClean="0">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32" name="Rectangle 31"/>
                  <p:cNvSpPr>
                    <a:spLocks noRot="1" noChangeAspect="1" noMove="1" noResize="1" noEditPoints="1" noAdjustHandles="1" noChangeArrowheads="1" noChangeShapeType="1" noTextEdit="1"/>
                  </p:cNvSpPr>
                  <p:nvPr/>
                </p:nvSpPr>
                <p:spPr>
                  <a:xfrm>
                    <a:off x="641228" y="4638765"/>
                    <a:ext cx="1047979" cy="404983"/>
                  </a:xfrm>
                  <a:prstGeom prst="rect">
                    <a:avLst/>
                  </a:prstGeom>
                  <a:blipFill rotWithShape="0">
                    <a:blip r:embed="rId13"/>
                    <a:stretch>
                      <a:fillRect b="-909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Rectangle 32">
                    <a:extLst>
                      <a:ext uri="{FF2B5EF4-FFF2-40B4-BE49-F238E27FC236}">
                        <a16:creationId xmlns:a16="http://schemas.microsoft.com/office/drawing/2014/main" id="{793BF20F-C3DD-323D-A09F-9B0558FA0393}"/>
                      </a:ext>
                    </a:extLst>
                  </p:cNvPr>
                  <p:cNvSpPr/>
                  <p:nvPr/>
                </p:nvSpPr>
                <p:spPr>
                  <a:xfrm>
                    <a:off x="2549834" y="5696625"/>
                    <a:ext cx="7072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m:oMathPara>
                    </a14:m>
                    <a:endParaRPr lang="pt-BR" dirty="0"/>
                  </a:p>
                </p:txBody>
              </p:sp>
            </mc:Choice>
            <mc:Fallback xmlns="">
              <p:sp>
                <p:nvSpPr>
                  <p:cNvPr id="33" name="Rectangle 32"/>
                  <p:cNvSpPr>
                    <a:spLocks noRot="1" noChangeAspect="1" noMove="1" noResize="1" noEditPoints="1" noAdjustHandles="1" noChangeArrowheads="1" noChangeShapeType="1" noTextEdit="1"/>
                  </p:cNvSpPr>
                  <p:nvPr/>
                </p:nvSpPr>
                <p:spPr>
                  <a:xfrm>
                    <a:off x="2549834" y="5696625"/>
                    <a:ext cx="707245" cy="369332"/>
                  </a:xfrm>
                  <a:prstGeom prst="rect">
                    <a:avLst/>
                  </a:prstGeom>
                  <a:blipFill rotWithShape="0">
                    <a:blip r:embed="rId14"/>
                    <a:stretch>
                      <a:fillRect b="-6557"/>
                    </a:stretch>
                  </a:blipFill>
                </p:spPr>
                <p:txBody>
                  <a:bodyPr/>
                  <a:lstStyle/>
                  <a:p>
                    <a:r>
                      <a:rPr lang="pt-BR">
                        <a:noFill/>
                      </a:rPr>
                      <a:t> </a:t>
                    </a:r>
                  </a:p>
                </p:txBody>
              </p:sp>
            </mc:Fallback>
          </mc:AlternateContent>
          <p:cxnSp>
            <p:nvCxnSpPr>
              <p:cNvPr id="23" name="Straight Connector 37">
                <a:extLst>
                  <a:ext uri="{FF2B5EF4-FFF2-40B4-BE49-F238E27FC236}">
                    <a16:creationId xmlns:a16="http://schemas.microsoft.com/office/drawing/2014/main" id="{7BA09691-9F60-BC1C-F427-DECC8B059277}"/>
                  </a:ext>
                </a:extLst>
              </p:cNvPr>
              <p:cNvCxnSpPr/>
              <p:nvPr/>
            </p:nvCxnSpPr>
            <p:spPr>
              <a:xfrm flipH="1">
                <a:off x="641228" y="5413385"/>
                <a:ext cx="41096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38">
                    <a:extLst>
                      <a:ext uri="{FF2B5EF4-FFF2-40B4-BE49-F238E27FC236}">
                        <a16:creationId xmlns:a16="http://schemas.microsoft.com/office/drawing/2014/main" id="{BE91D7B5-E383-8BB0-55EE-F66C85194874}"/>
                      </a:ext>
                    </a:extLst>
                  </p:cNvPr>
                  <p:cNvSpPr/>
                  <p:nvPr/>
                </p:nvSpPr>
                <p:spPr>
                  <a:xfrm>
                    <a:off x="364768" y="5259496"/>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1</m:t>
                          </m:r>
                        </m:oMath>
                      </m:oMathPara>
                    </a14:m>
                    <a:endParaRPr lang="pt-BR" sz="1400" dirty="0"/>
                  </a:p>
                </p:txBody>
              </p:sp>
            </mc:Choice>
            <mc:Fallback xmlns="">
              <p:sp>
                <p:nvSpPr>
                  <p:cNvPr id="39" name="Rectangle 38"/>
                  <p:cNvSpPr>
                    <a:spLocks noRot="1" noChangeAspect="1" noMove="1" noResize="1" noEditPoints="1" noAdjustHandles="1" noChangeArrowheads="1" noChangeShapeType="1" noTextEdit="1"/>
                  </p:cNvSpPr>
                  <p:nvPr/>
                </p:nvSpPr>
                <p:spPr>
                  <a:xfrm>
                    <a:off x="364768" y="5259496"/>
                    <a:ext cx="324128" cy="307777"/>
                  </a:xfrm>
                  <a:prstGeom prst="rect">
                    <a:avLst/>
                  </a:prstGeom>
                  <a:blipFill rotWithShape="0">
                    <a:blip r:embed="rId15"/>
                    <a:stretch>
                      <a:fillRect/>
                    </a:stretch>
                  </a:blipFill>
                </p:spPr>
                <p:txBody>
                  <a:bodyPr/>
                  <a:lstStyle/>
                  <a:p>
                    <a:r>
                      <a:rPr lang="pt-BR">
                        <a:noFill/>
                      </a:rPr>
                      <a:t> </a:t>
                    </a:r>
                  </a:p>
                </p:txBody>
              </p:sp>
            </mc:Fallback>
          </mc:AlternateContent>
        </p:grpSp>
        <p:sp>
          <p:nvSpPr>
            <p:cNvPr id="27" name="CaixaDeTexto 26">
              <a:extLst>
                <a:ext uri="{FF2B5EF4-FFF2-40B4-BE49-F238E27FC236}">
                  <a16:creationId xmlns:a16="http://schemas.microsoft.com/office/drawing/2014/main" id="{E125AB1F-3B24-1562-2EE0-D03A9FE609CE}"/>
                </a:ext>
              </a:extLst>
            </p:cNvPr>
            <p:cNvSpPr txBox="1"/>
            <p:nvPr/>
          </p:nvSpPr>
          <p:spPr>
            <a:xfrm>
              <a:off x="7309922" y="4899591"/>
              <a:ext cx="1336397" cy="276999"/>
            </a:xfrm>
            <a:prstGeom prst="rect">
              <a:avLst/>
            </a:prstGeom>
            <a:noFill/>
          </p:spPr>
          <p:txBody>
            <a:bodyPr wrap="square" rtlCol="0">
              <a:spAutoFit/>
            </a:bodyPr>
            <a:lstStyle/>
            <a:p>
              <a:r>
                <a:rPr lang="pt-BR" sz="1200" dirty="0"/>
                <a:t>Limiar de ativação</a:t>
              </a:r>
            </a:p>
          </p:txBody>
        </p:sp>
        <p:cxnSp>
          <p:nvCxnSpPr>
            <p:cNvPr id="30" name="Conector: Curvo 29">
              <a:extLst>
                <a:ext uri="{FF2B5EF4-FFF2-40B4-BE49-F238E27FC236}">
                  <a16:creationId xmlns:a16="http://schemas.microsoft.com/office/drawing/2014/main" id="{1D4E0222-8EF8-F255-4650-19D1EFD9E0D2}"/>
                </a:ext>
              </a:extLst>
            </p:cNvPr>
            <p:cNvCxnSpPr>
              <a:cxnSpLocks/>
              <a:stCxn id="39" idx="2"/>
              <a:endCxn id="27" idx="1"/>
            </p:cNvCxnSpPr>
            <p:nvPr/>
          </p:nvCxnSpPr>
          <p:spPr>
            <a:xfrm rot="16200000" flipH="1">
              <a:off x="7023569" y="4751738"/>
              <a:ext cx="201428" cy="37127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tângulo 38">
              <a:extLst>
                <a:ext uri="{FF2B5EF4-FFF2-40B4-BE49-F238E27FC236}">
                  <a16:creationId xmlns:a16="http://schemas.microsoft.com/office/drawing/2014/main" id="{6DB6B3CF-FBCE-DDEE-A3D9-BA587B0BCD9C}"/>
                </a:ext>
              </a:extLst>
            </p:cNvPr>
            <p:cNvSpPr/>
            <p:nvPr/>
          </p:nvSpPr>
          <p:spPr>
            <a:xfrm>
              <a:off x="6894590" y="4790944"/>
              <a:ext cx="88107" cy="4571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2700818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5658D2B0-9F90-66E2-17F6-16D12E5B2297}"/>
              </a:ext>
            </a:extLst>
          </p:cNvPr>
          <p:cNvGrpSpPr/>
          <p:nvPr/>
        </p:nvGrpSpPr>
        <p:grpSpPr>
          <a:xfrm>
            <a:off x="276478" y="182831"/>
            <a:ext cx="5331314" cy="2243209"/>
            <a:chOff x="220387" y="1585306"/>
            <a:chExt cx="5331314" cy="2243209"/>
          </a:xfrm>
        </p:grpSpPr>
        <p:sp>
          <p:nvSpPr>
            <p:cNvPr id="5" name="Oval 4"/>
            <p:cNvSpPr/>
            <p:nvPr/>
          </p:nvSpPr>
          <p:spPr>
            <a:xfrm>
              <a:off x="1464148" y="2357356"/>
              <a:ext cx="3548649" cy="10729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Straight Connector 6"/>
            <p:cNvCxnSpPr>
              <a:cxnSpLocks/>
            </p:cNvCxnSpPr>
            <p:nvPr/>
          </p:nvCxnSpPr>
          <p:spPr>
            <a:xfrm>
              <a:off x="3920646" y="2399473"/>
              <a:ext cx="0" cy="9926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914851" y="2248558"/>
              <a:ext cx="868179" cy="327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647956" y="2910597"/>
              <a:ext cx="815783" cy="139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p:cNvCxnSpPr>
            <p:nvPr/>
          </p:nvCxnSpPr>
          <p:spPr>
            <a:xfrm flipV="1">
              <a:off x="926284" y="3197525"/>
              <a:ext cx="829865" cy="41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p:cNvSpPr/>
                <p:nvPr/>
              </p:nvSpPr>
              <p:spPr>
                <a:xfrm>
                  <a:off x="220387" y="2787990"/>
                  <a:ext cx="52764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𝑖</m:t>
                            </m:r>
                          </m:sub>
                        </m:sSub>
                      </m:oMath>
                    </m:oMathPara>
                  </a14:m>
                  <a:endParaRPr lang="pt-BR" sz="2400" dirty="0"/>
                </a:p>
              </p:txBody>
            </p:sp>
          </mc:Choice>
          <mc:Fallback xmlns="">
            <p:sp>
              <p:nvSpPr>
                <p:cNvPr id="23" name="Rectangle 22"/>
                <p:cNvSpPr>
                  <a:spLocks noRot="1" noChangeAspect="1" noMove="1" noResize="1" noEditPoints="1" noAdjustHandles="1" noChangeArrowheads="1" noChangeShapeType="1" noTextEdit="1"/>
                </p:cNvSpPr>
                <p:nvPr/>
              </p:nvSpPr>
              <p:spPr>
                <a:xfrm>
                  <a:off x="220387" y="2787990"/>
                  <a:ext cx="527644" cy="461665"/>
                </a:xfrm>
                <a:prstGeom prst="rect">
                  <a:avLst/>
                </a:prstGeom>
                <a:blipFill>
                  <a:blip r:embed="rId2"/>
                  <a:stretch>
                    <a:fillRect b="-2632"/>
                  </a:stretch>
                </a:blipFill>
              </p:spPr>
              <p:txBody>
                <a:bodyPr/>
                <a:lstStyle/>
                <a:p>
                  <a:r>
                    <a:rPr lang="pt-BR">
                      <a:noFill/>
                    </a:rPr>
                    <a:t> </a:t>
                  </a:r>
                </a:p>
              </p:txBody>
            </p:sp>
          </mc:Fallback>
        </mc:AlternateContent>
        <p:cxnSp>
          <p:nvCxnSpPr>
            <p:cNvPr id="28" name="Straight Arrow Connector 27"/>
            <p:cNvCxnSpPr/>
            <p:nvPr/>
          </p:nvCxnSpPr>
          <p:spPr>
            <a:xfrm>
              <a:off x="5008007" y="2882258"/>
              <a:ext cx="324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p:cNvSpPr/>
                <p:nvPr/>
              </p:nvSpPr>
              <p:spPr>
                <a:xfrm>
                  <a:off x="427766" y="1959237"/>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35" name="Rectangle 34"/>
                <p:cNvSpPr>
                  <a:spLocks noRot="1" noChangeAspect="1" noMove="1" noResize="1" noEditPoints="1" noAdjustHandles="1" noChangeArrowheads="1" noChangeShapeType="1" noTextEdit="1"/>
                </p:cNvSpPr>
                <p:nvPr/>
              </p:nvSpPr>
              <p:spPr>
                <a:xfrm>
                  <a:off x="427766" y="1959237"/>
                  <a:ext cx="549574" cy="461665"/>
                </a:xfrm>
                <a:prstGeom prst="rect">
                  <a:avLst/>
                </a:prstGeom>
                <a:blipFill>
                  <a:blip r:embed="rId3"/>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433131" y="3366850"/>
                  <a:ext cx="6142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𝑁</m:t>
                            </m:r>
                          </m:sub>
                        </m:sSub>
                      </m:oMath>
                    </m:oMathPara>
                  </a14:m>
                  <a:endParaRPr lang="pt-BR" sz="2400" dirty="0"/>
                </a:p>
              </p:txBody>
            </p:sp>
          </mc:Choice>
          <mc:Fallback xmlns="">
            <p:sp>
              <p:nvSpPr>
                <p:cNvPr id="36" name="Rectangle 35"/>
                <p:cNvSpPr>
                  <a:spLocks noRot="1" noChangeAspect="1" noMove="1" noResize="1" noEditPoints="1" noAdjustHandles="1" noChangeArrowheads="1" noChangeShapeType="1" noTextEdit="1"/>
                </p:cNvSpPr>
                <p:nvPr/>
              </p:nvSpPr>
              <p:spPr>
                <a:xfrm>
                  <a:off x="433131" y="3366850"/>
                  <a:ext cx="614207" cy="461665"/>
                </a:xfrm>
                <a:prstGeom prst="rect">
                  <a:avLst/>
                </a:prstGeom>
                <a:blipFill>
                  <a:blip r:embed="rId4"/>
                  <a:stretch>
                    <a:fillRect b="-1316"/>
                  </a:stretch>
                </a:blipFill>
              </p:spPr>
              <p:txBody>
                <a:bodyPr/>
                <a:lstStyle/>
                <a:p>
                  <a:r>
                    <a:rPr lang="pt-BR">
                      <a:noFill/>
                    </a:rPr>
                    <a:t> </a:t>
                  </a:r>
                </a:p>
              </p:txBody>
            </p:sp>
          </mc:Fallback>
        </mc:AlternateContent>
        <p:cxnSp>
          <p:nvCxnSpPr>
            <p:cNvPr id="25" name="Straight Arrow Connector 24"/>
            <p:cNvCxnSpPr>
              <a:cxnSpLocks/>
            </p:cNvCxnSpPr>
            <p:nvPr/>
          </p:nvCxnSpPr>
          <p:spPr>
            <a:xfrm>
              <a:off x="746806" y="2629317"/>
              <a:ext cx="767893" cy="1330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p:cNvSpPr/>
                <p:nvPr/>
              </p:nvSpPr>
              <p:spPr>
                <a:xfrm>
                  <a:off x="273931" y="2357355"/>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27" name="Rectangle 26"/>
                <p:cNvSpPr>
                  <a:spLocks noRot="1" noChangeAspect="1" noMove="1" noResize="1" noEditPoints="1" noAdjustHandles="1" noChangeArrowheads="1" noChangeShapeType="1" noTextEdit="1"/>
                </p:cNvSpPr>
                <p:nvPr/>
              </p:nvSpPr>
              <p:spPr>
                <a:xfrm>
                  <a:off x="273931" y="2357355"/>
                  <a:ext cx="556691" cy="461665"/>
                </a:xfrm>
                <a:prstGeom prst="rect">
                  <a:avLst/>
                </a:prstGeom>
                <a:blipFill>
                  <a:blip r:embed="rId5"/>
                  <a:stretch>
                    <a:fillRect b="-1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3952396" y="2673984"/>
                  <a:ext cx="1055611" cy="43973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a:latin typeface="Cambria Math" panose="02040503050406030204" pitchFamily="18" charset="0"/>
                              </a:rPr>
                              <m:t>𝑔</m:t>
                            </m:r>
                            <m:d>
                              <m:dPr>
                                <m:ctrlPr>
                                  <a:rPr lang="pt-BR" sz="2000" i="1">
                                    <a:latin typeface="Cambria Math" panose="02040503050406030204" pitchFamily="18" charset="0"/>
                                  </a:rPr>
                                </m:ctrlPr>
                              </m:dPr>
                              <m:e>
                                <m:r>
                                  <a:rPr lang="pt-BR" sz="2000" b="1" i="1">
                                    <a:latin typeface="Cambria Math" panose="02040503050406030204" pitchFamily="18" charset="0"/>
                                  </a:rPr>
                                  <m:t>𝒙</m:t>
                                </m:r>
                              </m:e>
                            </m:d>
                          </m:e>
                        </m:d>
                      </m:oMath>
                    </m:oMathPara>
                  </a14:m>
                  <a:endParaRPr lang="pt-BR" sz="2000" dirty="0"/>
                </a:p>
              </p:txBody>
            </p:sp>
          </mc:Choice>
          <mc:Fallback xmlns="">
            <p:sp>
              <p:nvSpPr>
                <p:cNvPr id="29" name="TextBox 28"/>
                <p:cNvSpPr txBox="1">
                  <a:spLocks noRot="1" noChangeAspect="1" noMove="1" noResize="1" noEditPoints="1" noAdjustHandles="1" noChangeArrowheads="1" noChangeShapeType="1" noTextEdit="1"/>
                </p:cNvSpPr>
                <p:nvPr/>
              </p:nvSpPr>
              <p:spPr>
                <a:xfrm>
                  <a:off x="3952396" y="2673984"/>
                  <a:ext cx="1055611" cy="439736"/>
                </a:xfrm>
                <a:prstGeom prst="rect">
                  <a:avLst/>
                </a:prstGeom>
                <a:blipFill>
                  <a:blip r:embed="rId6"/>
                  <a:stretch>
                    <a:fillRect l="-6358" b="-972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264026" y="2661638"/>
                  <a:ext cx="28767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oMath>
                    </m:oMathPara>
                  </a14:m>
                  <a:endParaRPr lang="pt-BR" dirty="0"/>
                </a:p>
              </p:txBody>
            </p:sp>
          </mc:Choice>
          <mc:Fallback xmlns="">
            <p:sp>
              <p:nvSpPr>
                <p:cNvPr id="16" name="TextBox 15"/>
                <p:cNvSpPr txBox="1">
                  <a:spLocks noRot="1" noChangeAspect="1" noMove="1" noResize="1" noEditPoints="1" noAdjustHandles="1" noChangeArrowheads="1" noChangeShapeType="1" noTextEdit="1"/>
                </p:cNvSpPr>
                <p:nvPr/>
              </p:nvSpPr>
              <p:spPr>
                <a:xfrm>
                  <a:off x="5264026" y="2661638"/>
                  <a:ext cx="287675" cy="369332"/>
                </a:xfrm>
                <a:prstGeom prst="rect">
                  <a:avLst/>
                </a:prstGeom>
                <a:blipFill>
                  <a:blip r:embed="rId7"/>
                  <a:stretch>
                    <a:fillRect r="-6383"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1523504" y="2383569"/>
                  <a:ext cx="2397142" cy="95782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𝑔</m:t>
                        </m:r>
                        <m:d>
                          <m:dPr>
                            <m:ctrlPr>
                              <a:rPr lang="pt-BR" sz="2000" b="0" i="1" smtClean="0">
                                <a:latin typeface="Cambria Math" panose="02040503050406030204" pitchFamily="18" charset="0"/>
                              </a:rPr>
                            </m:ctrlPr>
                          </m:dPr>
                          <m:e>
                            <m:r>
                              <a:rPr lang="pt-BR" sz="2000" b="1" i="1" smtClean="0">
                                <a:latin typeface="Cambria Math" panose="02040503050406030204" pitchFamily="18" charset="0"/>
                              </a:rPr>
                              <m:t>𝒙</m:t>
                            </m:r>
                          </m:e>
                        </m:d>
                        <m:r>
                          <a:rPr lang="pt-BR" sz="2000" b="0" i="1" smtClean="0">
                            <a:latin typeface="Cambria Math" panose="02040503050406030204" pitchFamily="18" charset="0"/>
                          </a:rPr>
                          <m:t>=</m:t>
                        </m:r>
                        <m:nary>
                          <m:naryPr>
                            <m:chr m:val="∑"/>
                            <m:ctrlPr>
                              <a:rPr lang="pt-BR" sz="2000" b="0" i="1" smtClean="0">
                                <a:latin typeface="Cambria Math" panose="02040503050406030204" pitchFamily="18" charset="0"/>
                              </a:rPr>
                            </m:ctrlPr>
                          </m:naryPr>
                          <m:sub>
                            <m:r>
                              <m:rPr>
                                <m:brk m:alnAt="23"/>
                              </m:rPr>
                              <a:rPr lang="pt-BR" sz="2000" b="0" i="1" smtClean="0">
                                <a:latin typeface="Cambria Math" panose="02040503050406030204" pitchFamily="18" charset="0"/>
                              </a:rPr>
                              <m:t>𝑖</m:t>
                            </m:r>
                            <m:r>
                              <a:rPr lang="pt-BR" sz="2000" b="0" i="1" smtClean="0">
                                <a:latin typeface="Cambria Math" panose="02040503050406030204" pitchFamily="18" charset="0"/>
                              </a:rPr>
                              <m:t>=1</m:t>
                            </m:r>
                          </m:sub>
                          <m:sup>
                            <m:r>
                              <a:rPr lang="pt-BR" sz="2000" b="0" i="1" smtClean="0">
                                <a:latin typeface="Cambria Math" panose="02040503050406030204" pitchFamily="18" charset="0"/>
                              </a:rPr>
                              <m:t>𝑁</m:t>
                            </m:r>
                          </m:sup>
                          <m:e>
                            <m:sSub>
                              <m:sSubPr>
                                <m:ctrlPr>
                                  <a:rPr lang="pt-BR" sz="2000" b="0" i="1" smtClean="0">
                                    <a:latin typeface="Cambria Math" panose="02040503050406030204" pitchFamily="18" charset="0"/>
                                  </a:rPr>
                                </m:ctrlPr>
                              </m:sSubPr>
                              <m:e>
                                <m:sSub>
                                  <m:sSubPr>
                                    <m:ctrlPr>
                                      <a:rPr lang="pt-BR" sz="2000" i="1">
                                        <a:latin typeface="Cambria Math" panose="02040503050406030204" pitchFamily="18" charset="0"/>
                                      </a:rPr>
                                    </m:ctrlPr>
                                  </m:sSubPr>
                                  <m:e>
                                    <m:r>
                                      <a:rPr lang="pt-BR" sz="2000" i="1">
                                        <a:latin typeface="Cambria Math" panose="02040503050406030204" pitchFamily="18" charset="0"/>
                                      </a:rPr>
                                      <m:t>𝑤</m:t>
                                    </m:r>
                                  </m:e>
                                  <m:sub>
                                    <m:r>
                                      <a:rPr lang="pt-BR" sz="2000" b="0" i="1" smtClean="0">
                                        <a:latin typeface="Cambria Math" panose="02040503050406030204" pitchFamily="18" charset="0"/>
                                      </a:rPr>
                                      <m:t>𝑖</m:t>
                                    </m:r>
                                  </m:sub>
                                </m:sSub>
                                <m:r>
                                  <a:rPr lang="pt-BR" sz="2000" b="0" i="1" smtClean="0">
                                    <a:latin typeface="Cambria Math" panose="02040503050406030204" pitchFamily="18" charset="0"/>
                                  </a:rPr>
                                  <m:t> </m:t>
                                </m:r>
                                <m:r>
                                  <a:rPr lang="pt-BR" sz="2000" b="0" i="1" smtClean="0">
                                    <a:latin typeface="Cambria Math" panose="02040503050406030204" pitchFamily="18" charset="0"/>
                                  </a:rPr>
                                  <m:t>𝑥</m:t>
                                </m:r>
                              </m:e>
                              <m:sub>
                                <m:r>
                                  <a:rPr lang="pt-BR" sz="2000" b="0" i="1" smtClean="0">
                                    <a:latin typeface="Cambria Math" panose="02040503050406030204" pitchFamily="18" charset="0"/>
                                  </a:rPr>
                                  <m:t>𝑖</m:t>
                                </m:r>
                              </m:sub>
                            </m:sSub>
                          </m:e>
                        </m:nary>
                        <m:r>
                          <a:rPr lang="pt-BR" sz="2000" b="0" i="1" smtClean="0">
                            <a:latin typeface="Cambria Math" panose="02040503050406030204" pitchFamily="18" charset="0"/>
                          </a:rPr>
                          <m:t>+</m:t>
                        </m:r>
                        <m:r>
                          <a:rPr lang="pt-BR" sz="2000" b="0" i="1" smtClean="0">
                            <a:latin typeface="Cambria Math" panose="02040503050406030204" pitchFamily="18" charset="0"/>
                          </a:rPr>
                          <m:t>𝑏</m:t>
                        </m:r>
                      </m:oMath>
                    </m:oMathPara>
                  </a14:m>
                  <a:endParaRPr lang="pt-BR" sz="2000" dirty="0"/>
                </a:p>
              </p:txBody>
            </p:sp>
          </mc:Choice>
          <mc:Fallback xmlns="">
            <p:sp>
              <p:nvSpPr>
                <p:cNvPr id="20" name="TextBox 19"/>
                <p:cNvSpPr txBox="1">
                  <a:spLocks noRot="1" noChangeAspect="1" noMove="1" noResize="1" noEditPoints="1" noAdjustHandles="1" noChangeArrowheads="1" noChangeShapeType="1" noTextEdit="1"/>
                </p:cNvSpPr>
                <p:nvPr/>
              </p:nvSpPr>
              <p:spPr>
                <a:xfrm>
                  <a:off x="1523504" y="2383569"/>
                  <a:ext cx="2397142" cy="957826"/>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 name="Rectangle 34">
                  <a:extLst>
                    <a:ext uri="{FF2B5EF4-FFF2-40B4-BE49-F238E27FC236}">
                      <a16:creationId xmlns:a16="http://schemas.microsoft.com/office/drawing/2014/main" id="{9A8D6AC1-D04B-EB9B-4B26-BFD168E5EFB7}"/>
                    </a:ext>
                  </a:extLst>
                </p:cNvPr>
                <p:cNvSpPr/>
                <p:nvPr/>
              </p:nvSpPr>
              <p:spPr>
                <a:xfrm>
                  <a:off x="1110259" y="2089192"/>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2" name="Rectangle 34">
                  <a:extLst>
                    <a:ext uri="{FF2B5EF4-FFF2-40B4-BE49-F238E27FC236}">
                      <a16:creationId xmlns:a16="http://schemas.microsoft.com/office/drawing/2014/main" id="{9A8D6AC1-D04B-EB9B-4B26-BFD168E5EFB7}"/>
                    </a:ext>
                  </a:extLst>
                </p:cNvPr>
                <p:cNvSpPr>
                  <a:spLocks noRot="1" noChangeAspect="1" noMove="1" noResize="1" noEditPoints="1" noAdjustHandles="1" noChangeArrowheads="1" noChangeShapeType="1" noTextEdit="1"/>
                </p:cNvSpPr>
                <p:nvPr/>
              </p:nvSpPr>
              <p:spPr>
                <a:xfrm>
                  <a:off x="1110259" y="2089192"/>
                  <a:ext cx="501804"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Rectangle 34">
                  <a:extLst>
                    <a:ext uri="{FF2B5EF4-FFF2-40B4-BE49-F238E27FC236}">
                      <a16:creationId xmlns:a16="http://schemas.microsoft.com/office/drawing/2014/main" id="{4713AD4B-75E0-9E5B-2837-345A39A1DD82}"/>
                    </a:ext>
                  </a:extLst>
                </p:cNvPr>
                <p:cNvSpPr/>
                <p:nvPr/>
              </p:nvSpPr>
              <p:spPr>
                <a:xfrm>
                  <a:off x="900700" y="2371165"/>
                  <a:ext cx="5071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3" name="Rectangle 34">
                  <a:extLst>
                    <a:ext uri="{FF2B5EF4-FFF2-40B4-BE49-F238E27FC236}">
                      <a16:creationId xmlns:a16="http://schemas.microsoft.com/office/drawing/2014/main" id="{4713AD4B-75E0-9E5B-2837-345A39A1DD82}"/>
                    </a:ext>
                  </a:extLst>
                </p:cNvPr>
                <p:cNvSpPr>
                  <a:spLocks noRot="1" noChangeAspect="1" noMove="1" noResize="1" noEditPoints="1" noAdjustHandles="1" noChangeArrowheads="1" noChangeShapeType="1" noTextEdit="1"/>
                </p:cNvSpPr>
                <p:nvPr/>
              </p:nvSpPr>
              <p:spPr>
                <a:xfrm>
                  <a:off x="900700" y="2371165"/>
                  <a:ext cx="507126" cy="369332"/>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Rectangle 34">
                  <a:extLst>
                    <a:ext uri="{FF2B5EF4-FFF2-40B4-BE49-F238E27FC236}">
                      <a16:creationId xmlns:a16="http://schemas.microsoft.com/office/drawing/2014/main" id="{F804FC3E-5B40-9FEF-7B29-42B9B879F5D3}"/>
                    </a:ext>
                  </a:extLst>
                </p:cNvPr>
                <p:cNvSpPr/>
                <p:nvPr/>
              </p:nvSpPr>
              <p:spPr>
                <a:xfrm>
                  <a:off x="738495" y="2647408"/>
                  <a:ext cx="4744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m:t>
                            </m:r>
                          </m:sub>
                        </m:sSub>
                      </m:oMath>
                    </m:oMathPara>
                  </a14:m>
                  <a:endParaRPr lang="pt-BR" dirty="0"/>
                </a:p>
              </p:txBody>
            </p:sp>
          </mc:Choice>
          <mc:Fallback xmlns="">
            <p:sp>
              <p:nvSpPr>
                <p:cNvPr id="8" name="Rectangle 34">
                  <a:extLst>
                    <a:ext uri="{FF2B5EF4-FFF2-40B4-BE49-F238E27FC236}">
                      <a16:creationId xmlns:a16="http://schemas.microsoft.com/office/drawing/2014/main" id="{F804FC3E-5B40-9FEF-7B29-42B9B879F5D3}"/>
                    </a:ext>
                  </a:extLst>
                </p:cNvPr>
                <p:cNvSpPr>
                  <a:spLocks noRot="1" noChangeAspect="1" noMove="1" noResize="1" noEditPoints="1" noAdjustHandles="1" noChangeArrowheads="1" noChangeShapeType="1" noTextEdit="1"/>
                </p:cNvSpPr>
                <p:nvPr/>
              </p:nvSpPr>
              <p:spPr>
                <a:xfrm>
                  <a:off x="738495" y="2647408"/>
                  <a:ext cx="474424" cy="369332"/>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Rectangle 34">
                  <a:extLst>
                    <a:ext uri="{FF2B5EF4-FFF2-40B4-BE49-F238E27FC236}">
                      <a16:creationId xmlns:a16="http://schemas.microsoft.com/office/drawing/2014/main" id="{9F268813-F104-6370-1DB4-037C4CA83369}"/>
                    </a:ext>
                  </a:extLst>
                </p:cNvPr>
                <p:cNvSpPr/>
                <p:nvPr/>
              </p:nvSpPr>
              <p:spPr>
                <a:xfrm>
                  <a:off x="791339" y="3161740"/>
                  <a:ext cx="5398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𝑁</m:t>
                            </m:r>
                          </m:sub>
                        </m:sSub>
                      </m:oMath>
                    </m:oMathPara>
                  </a14:m>
                  <a:endParaRPr lang="pt-BR" dirty="0"/>
                </a:p>
              </p:txBody>
            </p:sp>
          </mc:Choice>
          <mc:Fallback xmlns="">
            <p:sp>
              <p:nvSpPr>
                <p:cNvPr id="9" name="Rectangle 34">
                  <a:extLst>
                    <a:ext uri="{FF2B5EF4-FFF2-40B4-BE49-F238E27FC236}">
                      <a16:creationId xmlns:a16="http://schemas.microsoft.com/office/drawing/2014/main" id="{9F268813-F104-6370-1DB4-037C4CA83369}"/>
                    </a:ext>
                  </a:extLst>
                </p:cNvPr>
                <p:cNvSpPr>
                  <a:spLocks noRot="1" noChangeAspect="1" noMove="1" noResize="1" noEditPoints="1" noAdjustHandles="1" noChangeArrowheads="1" noChangeShapeType="1" noTextEdit="1"/>
                </p:cNvSpPr>
                <p:nvPr/>
              </p:nvSpPr>
              <p:spPr>
                <a:xfrm>
                  <a:off x="791339" y="3161740"/>
                  <a:ext cx="539891" cy="369332"/>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5770F5A4-8744-320C-246E-B9BB8704B537}"/>
                    </a:ext>
                  </a:extLst>
                </p:cNvPr>
                <p:cNvSpPr txBox="1"/>
                <p:nvPr/>
              </p:nvSpPr>
              <p:spPr>
                <a:xfrm>
                  <a:off x="810094" y="2981879"/>
                  <a:ext cx="904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10" name="CaixaDeTexto 9">
                  <a:extLst>
                    <a:ext uri="{FF2B5EF4-FFF2-40B4-BE49-F238E27FC236}">
                      <a16:creationId xmlns:a16="http://schemas.microsoft.com/office/drawing/2014/main" id="{5770F5A4-8744-320C-246E-B9BB8704B537}"/>
                    </a:ext>
                  </a:extLst>
                </p:cNvPr>
                <p:cNvSpPr txBox="1">
                  <a:spLocks noRot="1" noChangeAspect="1" noMove="1" noResize="1" noEditPoints="1" noAdjustHandles="1" noChangeArrowheads="1" noChangeShapeType="1" noTextEdit="1"/>
                </p:cNvSpPr>
                <p:nvPr/>
              </p:nvSpPr>
              <p:spPr>
                <a:xfrm>
                  <a:off x="810094" y="2981879"/>
                  <a:ext cx="904875" cy="369332"/>
                </a:xfrm>
                <a:prstGeom prst="rect">
                  <a:avLst/>
                </a:prstGeom>
                <a:blipFill>
                  <a:blip r:embed="rId13"/>
                  <a:stretch>
                    <a:fillRect/>
                  </a:stretch>
                </a:blipFill>
              </p:spPr>
              <p:txBody>
                <a:bodyPr/>
                <a:lstStyle/>
                <a:p>
                  <a:r>
                    <a:rPr lang="pt-BR">
                      <a:noFill/>
                    </a:rPr>
                    <a:t> </a:t>
                  </a:r>
                </a:p>
              </p:txBody>
            </p:sp>
          </mc:Fallback>
        </mc:AlternateContent>
        <p:cxnSp>
          <p:nvCxnSpPr>
            <p:cNvPr id="42" name="Straight Arrow Connector 16">
              <a:extLst>
                <a:ext uri="{FF2B5EF4-FFF2-40B4-BE49-F238E27FC236}">
                  <a16:creationId xmlns:a16="http://schemas.microsoft.com/office/drawing/2014/main" id="{F05BDF02-88F4-22C2-6DD1-75B2E89D78B0}"/>
                </a:ext>
              </a:extLst>
            </p:cNvPr>
            <p:cNvCxnSpPr>
              <a:cxnSpLocks/>
            </p:cNvCxnSpPr>
            <p:nvPr/>
          </p:nvCxnSpPr>
          <p:spPr>
            <a:xfrm>
              <a:off x="1659056" y="1869698"/>
              <a:ext cx="610543" cy="5664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tangle 34">
                  <a:extLst>
                    <a:ext uri="{FF2B5EF4-FFF2-40B4-BE49-F238E27FC236}">
                      <a16:creationId xmlns:a16="http://schemas.microsoft.com/office/drawing/2014/main" id="{71F5FD3F-2F93-D996-C0C8-ABA13BD6EE85}"/>
                    </a:ext>
                  </a:extLst>
                </p:cNvPr>
                <p:cNvSpPr/>
                <p:nvPr/>
              </p:nvSpPr>
              <p:spPr>
                <a:xfrm>
                  <a:off x="1855250" y="1816465"/>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𝑏</m:t>
                        </m:r>
                      </m:oMath>
                    </m:oMathPara>
                  </a14:m>
                  <a:endParaRPr lang="pt-BR" dirty="0"/>
                </a:p>
              </p:txBody>
            </p:sp>
          </mc:Choice>
          <mc:Fallback xmlns="">
            <p:sp>
              <p:nvSpPr>
                <p:cNvPr id="50" name="Rectangle 34">
                  <a:extLst>
                    <a:ext uri="{FF2B5EF4-FFF2-40B4-BE49-F238E27FC236}">
                      <a16:creationId xmlns:a16="http://schemas.microsoft.com/office/drawing/2014/main" id="{71F5FD3F-2F93-D996-C0C8-ABA13BD6EE85}"/>
                    </a:ext>
                  </a:extLst>
                </p:cNvPr>
                <p:cNvSpPr>
                  <a:spLocks noRot="1" noChangeAspect="1" noMove="1" noResize="1" noEditPoints="1" noAdjustHandles="1" noChangeArrowheads="1" noChangeShapeType="1" noTextEdit="1"/>
                </p:cNvSpPr>
                <p:nvPr/>
              </p:nvSpPr>
              <p:spPr>
                <a:xfrm>
                  <a:off x="1855250" y="1816465"/>
                  <a:ext cx="367665" cy="369332"/>
                </a:xfrm>
                <a:prstGeom prst="rect">
                  <a:avLst/>
                </a:prstGeom>
                <a:blipFill>
                  <a:blip r:embed="rId1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Rectangle 34">
                  <a:extLst>
                    <a:ext uri="{FF2B5EF4-FFF2-40B4-BE49-F238E27FC236}">
                      <a16:creationId xmlns:a16="http://schemas.microsoft.com/office/drawing/2014/main" id="{CBD55669-33F3-0D8F-5833-E06D22758175}"/>
                    </a:ext>
                  </a:extLst>
                </p:cNvPr>
                <p:cNvSpPr/>
                <p:nvPr/>
              </p:nvSpPr>
              <p:spPr>
                <a:xfrm>
                  <a:off x="1417225" y="1585306"/>
                  <a:ext cx="365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pt-BR" dirty="0"/>
                </a:p>
              </p:txBody>
            </p:sp>
          </mc:Choice>
          <mc:Fallback xmlns="">
            <p:sp>
              <p:nvSpPr>
                <p:cNvPr id="52" name="Rectangle 34">
                  <a:extLst>
                    <a:ext uri="{FF2B5EF4-FFF2-40B4-BE49-F238E27FC236}">
                      <a16:creationId xmlns:a16="http://schemas.microsoft.com/office/drawing/2014/main" id="{CBD55669-33F3-0D8F-5833-E06D22758175}"/>
                    </a:ext>
                  </a:extLst>
                </p:cNvPr>
                <p:cNvSpPr>
                  <a:spLocks noRot="1" noChangeAspect="1" noMove="1" noResize="1" noEditPoints="1" noAdjustHandles="1" noChangeArrowheads="1" noChangeShapeType="1" noTextEdit="1"/>
                </p:cNvSpPr>
                <p:nvPr/>
              </p:nvSpPr>
              <p:spPr>
                <a:xfrm>
                  <a:off x="1417225" y="1585306"/>
                  <a:ext cx="365805" cy="369332"/>
                </a:xfrm>
                <a:prstGeom prst="rect">
                  <a:avLst/>
                </a:prstGeom>
                <a:blipFill>
                  <a:blip r:embed="rId15"/>
                  <a:stretch>
                    <a:fillRect/>
                  </a:stretch>
                </a:blipFill>
              </p:spPr>
              <p:txBody>
                <a:bodyPr/>
                <a:lstStyle/>
                <a:p>
                  <a:r>
                    <a:rPr lang="pt-BR">
                      <a:noFill/>
                    </a:rPr>
                    <a:t> </a:t>
                  </a:r>
                </a:p>
              </p:txBody>
            </p:sp>
          </mc:Fallback>
        </mc:AlternateContent>
      </p:grpSp>
      <p:grpSp>
        <p:nvGrpSpPr>
          <p:cNvPr id="123" name="Agrupar 122">
            <a:extLst>
              <a:ext uri="{FF2B5EF4-FFF2-40B4-BE49-F238E27FC236}">
                <a16:creationId xmlns:a16="http://schemas.microsoft.com/office/drawing/2014/main" id="{46C2AEFA-7D12-943E-CF99-4E2416A98ED5}"/>
              </a:ext>
            </a:extLst>
          </p:cNvPr>
          <p:cNvGrpSpPr/>
          <p:nvPr/>
        </p:nvGrpSpPr>
        <p:grpSpPr>
          <a:xfrm>
            <a:off x="225860" y="2640445"/>
            <a:ext cx="4106292" cy="3803565"/>
            <a:chOff x="7009767" y="2086399"/>
            <a:chExt cx="4106292" cy="3803565"/>
          </a:xfrm>
        </p:grpSpPr>
        <mc:AlternateContent xmlns:mc="http://schemas.openxmlformats.org/markup-compatibility/2006" xmlns:a14="http://schemas.microsoft.com/office/drawing/2010/main">
          <mc:Choice Requires="a14">
            <p:sp>
              <p:nvSpPr>
                <p:cNvPr id="64" name="TextBox 15">
                  <a:extLst>
                    <a:ext uri="{FF2B5EF4-FFF2-40B4-BE49-F238E27FC236}">
                      <a16:creationId xmlns:a16="http://schemas.microsoft.com/office/drawing/2014/main" id="{310C96FA-2A0F-C6EF-238C-1F1B51F2F8DE}"/>
                    </a:ext>
                  </a:extLst>
                </p:cNvPr>
                <p:cNvSpPr txBox="1"/>
                <p:nvPr/>
              </p:nvSpPr>
              <p:spPr>
                <a:xfrm>
                  <a:off x="7070266" y="4608588"/>
                  <a:ext cx="4033924" cy="1281376"/>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sz="2400" b="0" i="1" smtClean="0">
                            <a:latin typeface="Cambria Math" panose="02040503050406030204" pitchFamily="18" charset="0"/>
                            <a:ea typeface="Cambria Math" panose="02040503050406030204" pitchFamily="18" charset="0"/>
                          </a:rPr>
                          <m:t>𝑦</m:t>
                        </m:r>
                        <m:r>
                          <a:rPr lang="pt-BR" sz="2400" b="0" i="1" smtClean="0">
                            <a:latin typeface="Cambria Math" panose="02040503050406030204" pitchFamily="18" charset="0"/>
                            <a:ea typeface="Cambria Math" panose="02040503050406030204" pitchFamily="18" charset="0"/>
                          </a:rPr>
                          <m:t>=</m:t>
                        </m:r>
                        <m:r>
                          <a:rPr lang="pt-BR" sz="2400" i="1">
                            <a:latin typeface="Cambria Math" panose="02040503050406030204" pitchFamily="18" charset="0"/>
                          </a:rPr>
                          <m:t>𝑓</m:t>
                        </m:r>
                        <m:d>
                          <m:dPr>
                            <m:ctrlPr>
                              <a:rPr lang="pt-BR" sz="2400" i="1">
                                <a:latin typeface="Cambria Math" panose="02040503050406030204" pitchFamily="18" charset="0"/>
                              </a:rPr>
                            </m:ctrlPr>
                          </m:dPr>
                          <m:e>
                            <m:nary>
                              <m:naryPr>
                                <m:chr m:val="∑"/>
                                <m:ctrlPr>
                                  <a:rPr lang="pt-BR" sz="2400" i="1">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=1</m:t>
                                </m:r>
                              </m:sub>
                              <m:sup>
                                <m:r>
                                  <a:rPr lang="pt-BR" sz="2400" b="0" i="1" smtClean="0">
                                    <a:latin typeface="Cambria Math" panose="02040503050406030204" pitchFamily="18" charset="0"/>
                                  </a:rPr>
                                  <m:t>𝐾</m:t>
                                </m:r>
                              </m:sup>
                              <m:e>
                                <m:sSub>
                                  <m:sSubPr>
                                    <m:ctrlPr>
                                      <a:rPr lang="pt-BR" sz="2400" i="1">
                                        <a:latin typeface="Cambria Math" panose="02040503050406030204" pitchFamily="18" charset="0"/>
                                      </a:rPr>
                                    </m:ctrlPr>
                                  </m:sSubPr>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𝑖</m:t>
                                        </m:r>
                                      </m:sub>
                                    </m:sSub>
                                    <m:r>
                                      <a:rPr lang="pt-BR" sz="2400" i="1">
                                        <a:latin typeface="Cambria Math" panose="02040503050406030204" pitchFamily="18" charset="0"/>
                                      </a:rPr>
                                      <m:t> </m:t>
                                    </m:r>
                                    <m:r>
                                      <a:rPr lang="pt-BR" sz="2400" i="1">
                                        <a:latin typeface="Cambria Math" panose="02040503050406030204" pitchFamily="18" charset="0"/>
                                      </a:rPr>
                                      <m:t>𝑥</m:t>
                                    </m:r>
                                  </m:e>
                                  <m:sub>
                                    <m:r>
                                      <a:rPr lang="pt-BR" sz="2400" i="1">
                                        <a:latin typeface="Cambria Math" panose="02040503050406030204" pitchFamily="18" charset="0"/>
                                      </a:rPr>
                                      <m:t>𝑖</m:t>
                                    </m:r>
                                  </m:sub>
                                </m:sSub>
                              </m:e>
                            </m:nary>
                            <m:r>
                              <a:rPr lang="pt-BR" sz="2400" i="1">
                                <a:latin typeface="Cambria Math" panose="02040503050406030204" pitchFamily="18" charset="0"/>
                              </a:rPr>
                              <m:t>+</m:t>
                            </m:r>
                            <m:r>
                              <a:rPr lang="pt-BR" sz="2400" i="1">
                                <a:latin typeface="Cambria Math" panose="02040503050406030204" pitchFamily="18" charset="0"/>
                              </a:rPr>
                              <m:t>𝑏</m:t>
                            </m:r>
                          </m:e>
                        </m:d>
                      </m:oMath>
                    </m:oMathPara>
                  </a14:m>
                  <a:endParaRPr lang="pt-BR" sz="2400" dirty="0"/>
                </a:p>
              </p:txBody>
            </p:sp>
          </mc:Choice>
          <mc:Fallback xmlns="">
            <p:sp>
              <p:nvSpPr>
                <p:cNvPr id="64" name="TextBox 15">
                  <a:extLst>
                    <a:ext uri="{FF2B5EF4-FFF2-40B4-BE49-F238E27FC236}">
                      <a16:creationId xmlns:a16="http://schemas.microsoft.com/office/drawing/2014/main" id="{310C96FA-2A0F-C6EF-238C-1F1B51F2F8DE}"/>
                    </a:ext>
                  </a:extLst>
                </p:cNvPr>
                <p:cNvSpPr txBox="1">
                  <a:spLocks noRot="1" noChangeAspect="1" noMove="1" noResize="1" noEditPoints="1" noAdjustHandles="1" noChangeArrowheads="1" noChangeShapeType="1" noTextEdit="1"/>
                </p:cNvSpPr>
                <p:nvPr/>
              </p:nvSpPr>
              <p:spPr>
                <a:xfrm>
                  <a:off x="7070266" y="4608588"/>
                  <a:ext cx="4033924" cy="1281376"/>
                </a:xfrm>
                <a:prstGeom prst="rect">
                  <a:avLst/>
                </a:prstGeom>
                <a:blipFill>
                  <a:blip r:embed="rId16"/>
                  <a:stretch>
                    <a:fillRect/>
                  </a:stretch>
                </a:blipFill>
              </p:spPr>
              <p:txBody>
                <a:bodyPr/>
                <a:lstStyle/>
                <a:p>
                  <a:r>
                    <a:rPr lang="pt-BR">
                      <a:noFill/>
                    </a:rPr>
                    <a:t> </a:t>
                  </a:r>
                </a:p>
              </p:txBody>
            </p:sp>
          </mc:Fallback>
        </mc:AlternateContent>
        <p:cxnSp>
          <p:nvCxnSpPr>
            <p:cNvPr id="67" name="Straight Arrow Connector 16">
              <a:extLst>
                <a:ext uri="{FF2B5EF4-FFF2-40B4-BE49-F238E27FC236}">
                  <a16:creationId xmlns:a16="http://schemas.microsoft.com/office/drawing/2014/main" id="{27A7F1E6-A943-5C6C-6828-7586BDC13698}"/>
                </a:ext>
              </a:extLst>
            </p:cNvPr>
            <p:cNvCxnSpPr>
              <a:cxnSpLocks/>
              <a:endCxn id="99" idx="1"/>
            </p:cNvCxnSpPr>
            <p:nvPr/>
          </p:nvCxnSpPr>
          <p:spPr>
            <a:xfrm>
              <a:off x="7630181" y="2680815"/>
              <a:ext cx="907229" cy="2495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17">
              <a:extLst>
                <a:ext uri="{FF2B5EF4-FFF2-40B4-BE49-F238E27FC236}">
                  <a16:creationId xmlns:a16="http://schemas.microsoft.com/office/drawing/2014/main" id="{0D5F63C6-87A0-0B9B-9DDD-2923C7549ABB}"/>
                </a:ext>
              </a:extLst>
            </p:cNvPr>
            <p:cNvCxnSpPr>
              <a:cxnSpLocks/>
            </p:cNvCxnSpPr>
            <p:nvPr/>
          </p:nvCxnSpPr>
          <p:spPr>
            <a:xfrm flipV="1">
              <a:off x="7422519" y="3344991"/>
              <a:ext cx="1001036" cy="131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8">
              <a:extLst>
                <a:ext uri="{FF2B5EF4-FFF2-40B4-BE49-F238E27FC236}">
                  <a16:creationId xmlns:a16="http://schemas.microsoft.com/office/drawing/2014/main" id="{919FAC40-DE48-5DE5-53BD-2C99612B38DC}"/>
                </a:ext>
              </a:extLst>
            </p:cNvPr>
            <p:cNvCxnSpPr>
              <a:cxnSpLocks/>
            </p:cNvCxnSpPr>
            <p:nvPr/>
          </p:nvCxnSpPr>
          <p:spPr>
            <a:xfrm flipV="1">
              <a:off x="7672356" y="3553328"/>
              <a:ext cx="829865" cy="41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Rectangle 22">
                  <a:extLst>
                    <a:ext uri="{FF2B5EF4-FFF2-40B4-BE49-F238E27FC236}">
                      <a16:creationId xmlns:a16="http://schemas.microsoft.com/office/drawing/2014/main" id="{D20207E4-E309-573C-F27A-34994ACA8F20}"/>
                    </a:ext>
                  </a:extLst>
                </p:cNvPr>
                <p:cNvSpPr/>
                <p:nvPr/>
              </p:nvSpPr>
              <p:spPr>
                <a:xfrm>
                  <a:off x="7009767" y="3198801"/>
                  <a:ext cx="5697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𝑘</m:t>
                            </m:r>
                          </m:sub>
                        </m:sSub>
                      </m:oMath>
                    </m:oMathPara>
                  </a14:m>
                  <a:endParaRPr lang="pt-BR" sz="2400" dirty="0"/>
                </a:p>
              </p:txBody>
            </p:sp>
          </mc:Choice>
          <mc:Fallback xmlns="">
            <p:sp>
              <p:nvSpPr>
                <p:cNvPr id="77" name="Rectangle 22">
                  <a:extLst>
                    <a:ext uri="{FF2B5EF4-FFF2-40B4-BE49-F238E27FC236}">
                      <a16:creationId xmlns:a16="http://schemas.microsoft.com/office/drawing/2014/main" id="{D20207E4-E309-573C-F27A-34994ACA8F20}"/>
                    </a:ext>
                  </a:extLst>
                </p:cNvPr>
                <p:cNvSpPr>
                  <a:spLocks noRot="1" noChangeAspect="1" noMove="1" noResize="1" noEditPoints="1" noAdjustHandles="1" noChangeArrowheads="1" noChangeShapeType="1" noTextEdit="1"/>
                </p:cNvSpPr>
                <p:nvPr/>
              </p:nvSpPr>
              <p:spPr>
                <a:xfrm>
                  <a:off x="7009767" y="3198801"/>
                  <a:ext cx="569707" cy="461665"/>
                </a:xfrm>
                <a:prstGeom prst="rect">
                  <a:avLst/>
                </a:prstGeom>
                <a:blipFill>
                  <a:blip r:embed="rId17"/>
                  <a:stretch>
                    <a:fillRect b="-2667"/>
                  </a:stretch>
                </a:blipFill>
              </p:spPr>
              <p:txBody>
                <a:bodyPr/>
                <a:lstStyle/>
                <a:p>
                  <a:r>
                    <a:rPr lang="pt-BR">
                      <a:noFill/>
                    </a:rPr>
                    <a:t> </a:t>
                  </a:r>
                </a:p>
              </p:txBody>
            </p:sp>
          </mc:Fallback>
        </mc:AlternateContent>
        <p:cxnSp>
          <p:nvCxnSpPr>
            <p:cNvPr id="78" name="Straight Arrow Connector 27">
              <a:extLst>
                <a:ext uri="{FF2B5EF4-FFF2-40B4-BE49-F238E27FC236}">
                  <a16:creationId xmlns:a16="http://schemas.microsoft.com/office/drawing/2014/main" id="{DC338D42-3C5B-0561-F6D0-F9ED4532D112}"/>
                </a:ext>
              </a:extLst>
            </p:cNvPr>
            <p:cNvCxnSpPr>
              <a:cxnSpLocks/>
              <a:stCxn id="99" idx="6"/>
              <a:endCxn id="114" idx="1"/>
            </p:cNvCxnSpPr>
            <p:nvPr/>
          </p:nvCxnSpPr>
          <p:spPr>
            <a:xfrm>
              <a:off x="9367064" y="3273990"/>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Rectangle 34">
                  <a:extLst>
                    <a:ext uri="{FF2B5EF4-FFF2-40B4-BE49-F238E27FC236}">
                      <a16:creationId xmlns:a16="http://schemas.microsoft.com/office/drawing/2014/main" id="{860CBD1A-64AE-DF38-6083-792F45CFF243}"/>
                    </a:ext>
                  </a:extLst>
                </p:cNvPr>
                <p:cNvSpPr/>
                <p:nvPr/>
              </p:nvSpPr>
              <p:spPr>
                <a:xfrm>
                  <a:off x="7173838" y="2315040"/>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79" name="Rectangle 34">
                  <a:extLst>
                    <a:ext uri="{FF2B5EF4-FFF2-40B4-BE49-F238E27FC236}">
                      <a16:creationId xmlns:a16="http://schemas.microsoft.com/office/drawing/2014/main" id="{860CBD1A-64AE-DF38-6083-792F45CFF243}"/>
                    </a:ext>
                  </a:extLst>
                </p:cNvPr>
                <p:cNvSpPr>
                  <a:spLocks noRot="1" noChangeAspect="1" noMove="1" noResize="1" noEditPoints="1" noAdjustHandles="1" noChangeArrowheads="1" noChangeShapeType="1" noTextEdit="1"/>
                </p:cNvSpPr>
                <p:nvPr/>
              </p:nvSpPr>
              <p:spPr>
                <a:xfrm>
                  <a:off x="7173838" y="2315040"/>
                  <a:ext cx="549574" cy="461665"/>
                </a:xfrm>
                <a:prstGeom prst="rect">
                  <a:avLst/>
                </a:prstGeom>
                <a:blipFill>
                  <a:blip r:embed="rId18"/>
                  <a:stretch>
                    <a:fillRect b="-1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0" name="Rectangle 35">
                  <a:extLst>
                    <a:ext uri="{FF2B5EF4-FFF2-40B4-BE49-F238E27FC236}">
                      <a16:creationId xmlns:a16="http://schemas.microsoft.com/office/drawing/2014/main" id="{47157769-AF7D-57EB-C184-4484420914E9}"/>
                    </a:ext>
                  </a:extLst>
                </p:cNvPr>
                <p:cNvSpPr/>
                <p:nvPr/>
              </p:nvSpPr>
              <p:spPr>
                <a:xfrm>
                  <a:off x="7179203" y="3722653"/>
                  <a:ext cx="59554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𝐾</m:t>
                            </m:r>
                          </m:sub>
                        </m:sSub>
                      </m:oMath>
                    </m:oMathPara>
                  </a14:m>
                  <a:endParaRPr lang="pt-BR" sz="2400" dirty="0"/>
                </a:p>
              </p:txBody>
            </p:sp>
          </mc:Choice>
          <mc:Fallback xmlns="">
            <p:sp>
              <p:nvSpPr>
                <p:cNvPr id="80" name="Rectangle 35">
                  <a:extLst>
                    <a:ext uri="{FF2B5EF4-FFF2-40B4-BE49-F238E27FC236}">
                      <a16:creationId xmlns:a16="http://schemas.microsoft.com/office/drawing/2014/main" id="{47157769-AF7D-57EB-C184-4484420914E9}"/>
                    </a:ext>
                  </a:extLst>
                </p:cNvPr>
                <p:cNvSpPr>
                  <a:spLocks noRot="1" noChangeAspect="1" noMove="1" noResize="1" noEditPoints="1" noAdjustHandles="1" noChangeArrowheads="1" noChangeShapeType="1" noTextEdit="1"/>
                </p:cNvSpPr>
                <p:nvPr/>
              </p:nvSpPr>
              <p:spPr>
                <a:xfrm>
                  <a:off x="7179203" y="3722653"/>
                  <a:ext cx="595548" cy="461665"/>
                </a:xfrm>
                <a:prstGeom prst="rect">
                  <a:avLst/>
                </a:prstGeom>
                <a:blipFill>
                  <a:blip r:embed="rId19"/>
                  <a:stretch>
                    <a:fillRect b="-1333"/>
                  </a:stretch>
                </a:blipFill>
              </p:spPr>
              <p:txBody>
                <a:bodyPr/>
                <a:lstStyle/>
                <a:p>
                  <a:r>
                    <a:rPr lang="pt-BR">
                      <a:noFill/>
                    </a:rPr>
                    <a:t> </a:t>
                  </a:r>
                </a:p>
              </p:txBody>
            </p:sp>
          </mc:Fallback>
        </mc:AlternateContent>
        <p:cxnSp>
          <p:nvCxnSpPr>
            <p:cNvPr id="83" name="Straight Arrow Connector 24">
              <a:extLst>
                <a:ext uri="{FF2B5EF4-FFF2-40B4-BE49-F238E27FC236}">
                  <a16:creationId xmlns:a16="http://schemas.microsoft.com/office/drawing/2014/main" id="{0060DF94-893E-2A14-3506-3419931B323E}"/>
                </a:ext>
              </a:extLst>
            </p:cNvPr>
            <p:cNvCxnSpPr>
              <a:cxnSpLocks/>
            </p:cNvCxnSpPr>
            <p:nvPr/>
          </p:nvCxnSpPr>
          <p:spPr>
            <a:xfrm>
              <a:off x="7492878" y="2985120"/>
              <a:ext cx="930677" cy="16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Rectangle 26">
                  <a:extLst>
                    <a:ext uri="{FF2B5EF4-FFF2-40B4-BE49-F238E27FC236}">
                      <a16:creationId xmlns:a16="http://schemas.microsoft.com/office/drawing/2014/main" id="{6B958194-FC8F-5D51-63B6-A99021748DF0}"/>
                    </a:ext>
                  </a:extLst>
                </p:cNvPr>
                <p:cNvSpPr/>
                <p:nvPr/>
              </p:nvSpPr>
              <p:spPr>
                <a:xfrm>
                  <a:off x="7058394" y="2674949"/>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85" name="Rectangle 26">
                  <a:extLst>
                    <a:ext uri="{FF2B5EF4-FFF2-40B4-BE49-F238E27FC236}">
                      <a16:creationId xmlns:a16="http://schemas.microsoft.com/office/drawing/2014/main" id="{6B958194-FC8F-5D51-63B6-A99021748DF0}"/>
                    </a:ext>
                  </a:extLst>
                </p:cNvPr>
                <p:cNvSpPr>
                  <a:spLocks noRot="1" noChangeAspect="1" noMove="1" noResize="1" noEditPoints="1" noAdjustHandles="1" noChangeArrowheads="1" noChangeShapeType="1" noTextEdit="1"/>
                </p:cNvSpPr>
                <p:nvPr/>
              </p:nvSpPr>
              <p:spPr>
                <a:xfrm>
                  <a:off x="7058394" y="2674949"/>
                  <a:ext cx="556691" cy="461665"/>
                </a:xfrm>
                <a:prstGeom prst="rect">
                  <a:avLst/>
                </a:prstGeom>
                <a:blipFill>
                  <a:blip r:embed="rId2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9" name="TextBox 15">
                  <a:extLst>
                    <a:ext uri="{FF2B5EF4-FFF2-40B4-BE49-F238E27FC236}">
                      <a16:creationId xmlns:a16="http://schemas.microsoft.com/office/drawing/2014/main" id="{F6F72302-89CA-74AF-271F-5547C6DBC356}"/>
                    </a:ext>
                  </a:extLst>
                </p:cNvPr>
                <p:cNvSpPr txBox="1"/>
                <p:nvPr/>
              </p:nvSpPr>
              <p:spPr>
                <a:xfrm>
                  <a:off x="10816515" y="3059668"/>
                  <a:ext cx="28767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oMath>
                    </m:oMathPara>
                  </a14:m>
                  <a:endParaRPr lang="pt-BR" dirty="0"/>
                </a:p>
              </p:txBody>
            </p:sp>
          </mc:Choice>
          <mc:Fallback xmlns="">
            <p:sp>
              <p:nvSpPr>
                <p:cNvPr id="89" name="TextBox 15">
                  <a:extLst>
                    <a:ext uri="{FF2B5EF4-FFF2-40B4-BE49-F238E27FC236}">
                      <a16:creationId xmlns:a16="http://schemas.microsoft.com/office/drawing/2014/main" id="{F6F72302-89CA-74AF-271F-5547C6DBC356}"/>
                    </a:ext>
                  </a:extLst>
                </p:cNvPr>
                <p:cNvSpPr txBox="1">
                  <a:spLocks noRot="1" noChangeAspect="1" noMove="1" noResize="1" noEditPoints="1" noAdjustHandles="1" noChangeArrowheads="1" noChangeShapeType="1" noTextEdit="1"/>
                </p:cNvSpPr>
                <p:nvPr/>
              </p:nvSpPr>
              <p:spPr>
                <a:xfrm>
                  <a:off x="10816515" y="3059668"/>
                  <a:ext cx="287675" cy="369332"/>
                </a:xfrm>
                <a:prstGeom prst="rect">
                  <a:avLst/>
                </a:prstGeom>
                <a:blipFill>
                  <a:blip r:embed="rId21"/>
                  <a:stretch>
                    <a:fillRect r="-4167" b="-491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1" name="Rectangle 34">
                  <a:extLst>
                    <a:ext uri="{FF2B5EF4-FFF2-40B4-BE49-F238E27FC236}">
                      <a16:creationId xmlns:a16="http://schemas.microsoft.com/office/drawing/2014/main" id="{F50D65C2-30CA-C4FD-5AB4-6AC9D83BB78E}"/>
                    </a:ext>
                  </a:extLst>
                </p:cNvPr>
                <p:cNvSpPr/>
                <p:nvPr/>
              </p:nvSpPr>
              <p:spPr>
                <a:xfrm>
                  <a:off x="7932847" y="2507965"/>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91" name="Rectangle 34">
                  <a:extLst>
                    <a:ext uri="{FF2B5EF4-FFF2-40B4-BE49-F238E27FC236}">
                      <a16:creationId xmlns:a16="http://schemas.microsoft.com/office/drawing/2014/main" id="{F50D65C2-30CA-C4FD-5AB4-6AC9D83BB78E}"/>
                    </a:ext>
                  </a:extLst>
                </p:cNvPr>
                <p:cNvSpPr>
                  <a:spLocks noRot="1" noChangeAspect="1" noMove="1" noResize="1" noEditPoints="1" noAdjustHandles="1" noChangeArrowheads="1" noChangeShapeType="1" noTextEdit="1"/>
                </p:cNvSpPr>
                <p:nvPr/>
              </p:nvSpPr>
              <p:spPr>
                <a:xfrm>
                  <a:off x="7932847" y="2507965"/>
                  <a:ext cx="501804" cy="369332"/>
                </a:xfrm>
                <a:prstGeom prst="rect">
                  <a:avLst/>
                </a:prstGeom>
                <a:blipFill>
                  <a:blip r:embed="rId2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2" name="Rectangle 34">
                  <a:extLst>
                    <a:ext uri="{FF2B5EF4-FFF2-40B4-BE49-F238E27FC236}">
                      <a16:creationId xmlns:a16="http://schemas.microsoft.com/office/drawing/2014/main" id="{EE46FCBF-3D4C-4321-66ED-E840FDFDD934}"/>
                    </a:ext>
                  </a:extLst>
                </p:cNvPr>
                <p:cNvSpPr/>
                <p:nvPr/>
              </p:nvSpPr>
              <p:spPr>
                <a:xfrm>
                  <a:off x="7646772" y="2726968"/>
                  <a:ext cx="5071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92" name="Rectangle 34">
                  <a:extLst>
                    <a:ext uri="{FF2B5EF4-FFF2-40B4-BE49-F238E27FC236}">
                      <a16:creationId xmlns:a16="http://schemas.microsoft.com/office/drawing/2014/main" id="{EE46FCBF-3D4C-4321-66ED-E840FDFDD934}"/>
                    </a:ext>
                  </a:extLst>
                </p:cNvPr>
                <p:cNvSpPr>
                  <a:spLocks noRot="1" noChangeAspect="1" noMove="1" noResize="1" noEditPoints="1" noAdjustHandles="1" noChangeArrowheads="1" noChangeShapeType="1" noTextEdit="1"/>
                </p:cNvSpPr>
                <p:nvPr/>
              </p:nvSpPr>
              <p:spPr>
                <a:xfrm>
                  <a:off x="7646772" y="2726968"/>
                  <a:ext cx="507126" cy="369332"/>
                </a:xfrm>
                <a:prstGeom prst="rect">
                  <a:avLst/>
                </a:prstGeom>
                <a:blipFill>
                  <a:blip r:embed="rId2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3" name="Rectangle 34">
                  <a:extLst>
                    <a:ext uri="{FF2B5EF4-FFF2-40B4-BE49-F238E27FC236}">
                      <a16:creationId xmlns:a16="http://schemas.microsoft.com/office/drawing/2014/main" id="{424799CE-35B9-53AA-3299-7B2C7F94EDC2}"/>
                    </a:ext>
                  </a:extLst>
                </p:cNvPr>
                <p:cNvSpPr/>
                <p:nvPr/>
              </p:nvSpPr>
              <p:spPr>
                <a:xfrm>
                  <a:off x="7604458" y="3069663"/>
                  <a:ext cx="5168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𝑘</m:t>
                            </m:r>
                          </m:sub>
                        </m:sSub>
                      </m:oMath>
                    </m:oMathPara>
                  </a14:m>
                  <a:endParaRPr lang="pt-BR" dirty="0"/>
                </a:p>
              </p:txBody>
            </p:sp>
          </mc:Choice>
          <mc:Fallback xmlns="">
            <p:sp>
              <p:nvSpPr>
                <p:cNvPr id="93" name="Rectangle 34">
                  <a:extLst>
                    <a:ext uri="{FF2B5EF4-FFF2-40B4-BE49-F238E27FC236}">
                      <a16:creationId xmlns:a16="http://schemas.microsoft.com/office/drawing/2014/main" id="{424799CE-35B9-53AA-3299-7B2C7F94EDC2}"/>
                    </a:ext>
                  </a:extLst>
                </p:cNvPr>
                <p:cNvSpPr>
                  <a:spLocks noRot="1" noChangeAspect="1" noMove="1" noResize="1" noEditPoints="1" noAdjustHandles="1" noChangeArrowheads="1" noChangeShapeType="1" noTextEdit="1"/>
                </p:cNvSpPr>
                <p:nvPr/>
              </p:nvSpPr>
              <p:spPr>
                <a:xfrm>
                  <a:off x="7604458" y="3069663"/>
                  <a:ext cx="516873" cy="369332"/>
                </a:xfrm>
                <a:prstGeom prst="rect">
                  <a:avLst/>
                </a:prstGeom>
                <a:blipFill>
                  <a:blip r:embed="rId2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4" name="Rectangle 34">
                  <a:extLst>
                    <a:ext uri="{FF2B5EF4-FFF2-40B4-BE49-F238E27FC236}">
                      <a16:creationId xmlns:a16="http://schemas.microsoft.com/office/drawing/2014/main" id="{097D6FEE-922C-4D4E-CB04-ECD1F29434F5}"/>
                    </a:ext>
                  </a:extLst>
                </p:cNvPr>
                <p:cNvSpPr/>
                <p:nvPr/>
              </p:nvSpPr>
              <p:spPr>
                <a:xfrm>
                  <a:off x="7537411" y="3517543"/>
                  <a:ext cx="5362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𝐾</m:t>
                            </m:r>
                          </m:sub>
                        </m:sSub>
                      </m:oMath>
                    </m:oMathPara>
                  </a14:m>
                  <a:endParaRPr lang="pt-BR" dirty="0"/>
                </a:p>
              </p:txBody>
            </p:sp>
          </mc:Choice>
          <mc:Fallback xmlns="">
            <p:sp>
              <p:nvSpPr>
                <p:cNvPr id="94" name="Rectangle 34">
                  <a:extLst>
                    <a:ext uri="{FF2B5EF4-FFF2-40B4-BE49-F238E27FC236}">
                      <a16:creationId xmlns:a16="http://schemas.microsoft.com/office/drawing/2014/main" id="{097D6FEE-922C-4D4E-CB04-ECD1F29434F5}"/>
                    </a:ext>
                  </a:extLst>
                </p:cNvPr>
                <p:cNvSpPr>
                  <a:spLocks noRot="1" noChangeAspect="1" noMove="1" noResize="1" noEditPoints="1" noAdjustHandles="1" noChangeArrowheads="1" noChangeShapeType="1" noTextEdit="1"/>
                </p:cNvSpPr>
                <p:nvPr/>
              </p:nvSpPr>
              <p:spPr>
                <a:xfrm>
                  <a:off x="7537411" y="3517543"/>
                  <a:ext cx="536236" cy="369332"/>
                </a:xfrm>
                <a:prstGeom prst="rect">
                  <a:avLst/>
                </a:prstGeom>
                <a:blipFill>
                  <a:blip r:embed="rId2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5" name="CaixaDeTexto 94">
                  <a:extLst>
                    <a:ext uri="{FF2B5EF4-FFF2-40B4-BE49-F238E27FC236}">
                      <a16:creationId xmlns:a16="http://schemas.microsoft.com/office/drawing/2014/main" id="{A4FAE764-4230-CD5E-6419-5056AFFDEA52}"/>
                    </a:ext>
                  </a:extLst>
                </p:cNvPr>
                <p:cNvSpPr txBox="1"/>
                <p:nvPr/>
              </p:nvSpPr>
              <p:spPr>
                <a:xfrm>
                  <a:off x="7671583" y="3389915"/>
                  <a:ext cx="904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95" name="CaixaDeTexto 94">
                  <a:extLst>
                    <a:ext uri="{FF2B5EF4-FFF2-40B4-BE49-F238E27FC236}">
                      <a16:creationId xmlns:a16="http://schemas.microsoft.com/office/drawing/2014/main" id="{A4FAE764-4230-CD5E-6419-5056AFFDEA52}"/>
                    </a:ext>
                  </a:extLst>
                </p:cNvPr>
                <p:cNvSpPr txBox="1">
                  <a:spLocks noRot="1" noChangeAspect="1" noMove="1" noResize="1" noEditPoints="1" noAdjustHandles="1" noChangeArrowheads="1" noChangeShapeType="1" noTextEdit="1"/>
                </p:cNvSpPr>
                <p:nvPr/>
              </p:nvSpPr>
              <p:spPr>
                <a:xfrm>
                  <a:off x="7671583" y="3389915"/>
                  <a:ext cx="904875" cy="369332"/>
                </a:xfrm>
                <a:prstGeom prst="rect">
                  <a:avLst/>
                </a:prstGeom>
                <a:blipFill>
                  <a:blip r:embed="rId26"/>
                  <a:stretch>
                    <a:fillRect/>
                  </a:stretch>
                </a:blipFill>
              </p:spPr>
              <p:txBody>
                <a:bodyPr/>
                <a:lstStyle/>
                <a:p>
                  <a:r>
                    <a:rPr lang="pt-BR">
                      <a:noFill/>
                    </a:rPr>
                    <a:t> </a:t>
                  </a:r>
                </a:p>
              </p:txBody>
            </p:sp>
          </mc:Fallback>
        </mc:AlternateContent>
        <p:cxnSp>
          <p:nvCxnSpPr>
            <p:cNvPr id="96" name="Straight Arrow Connector 16">
              <a:extLst>
                <a:ext uri="{FF2B5EF4-FFF2-40B4-BE49-F238E27FC236}">
                  <a16:creationId xmlns:a16="http://schemas.microsoft.com/office/drawing/2014/main" id="{D1912D65-0B60-254F-9BF8-3DC9998F50FC}"/>
                </a:ext>
              </a:extLst>
            </p:cNvPr>
            <p:cNvCxnSpPr>
              <a:cxnSpLocks/>
            </p:cNvCxnSpPr>
            <p:nvPr/>
          </p:nvCxnSpPr>
          <p:spPr>
            <a:xfrm>
              <a:off x="8881064" y="2426040"/>
              <a:ext cx="0" cy="36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Rectangle 34">
                  <a:extLst>
                    <a:ext uri="{FF2B5EF4-FFF2-40B4-BE49-F238E27FC236}">
                      <a16:creationId xmlns:a16="http://schemas.microsoft.com/office/drawing/2014/main" id="{8E26CE74-5757-EF47-02D3-C6B43E4D8E11}"/>
                    </a:ext>
                  </a:extLst>
                </p:cNvPr>
                <p:cNvSpPr/>
                <p:nvPr/>
              </p:nvSpPr>
              <p:spPr>
                <a:xfrm>
                  <a:off x="8823485" y="2383387"/>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𝑏</m:t>
                        </m:r>
                      </m:oMath>
                    </m:oMathPara>
                  </a14:m>
                  <a:endParaRPr lang="pt-BR" dirty="0"/>
                </a:p>
              </p:txBody>
            </p:sp>
          </mc:Choice>
          <mc:Fallback xmlns="">
            <p:sp>
              <p:nvSpPr>
                <p:cNvPr id="97" name="Rectangle 34">
                  <a:extLst>
                    <a:ext uri="{FF2B5EF4-FFF2-40B4-BE49-F238E27FC236}">
                      <a16:creationId xmlns:a16="http://schemas.microsoft.com/office/drawing/2014/main" id="{8E26CE74-5757-EF47-02D3-C6B43E4D8E11}"/>
                    </a:ext>
                  </a:extLst>
                </p:cNvPr>
                <p:cNvSpPr>
                  <a:spLocks noRot="1" noChangeAspect="1" noMove="1" noResize="1" noEditPoints="1" noAdjustHandles="1" noChangeArrowheads="1" noChangeShapeType="1" noTextEdit="1"/>
                </p:cNvSpPr>
                <p:nvPr/>
              </p:nvSpPr>
              <p:spPr>
                <a:xfrm>
                  <a:off x="8823485" y="2383387"/>
                  <a:ext cx="367665" cy="369332"/>
                </a:xfrm>
                <a:prstGeom prst="rect">
                  <a:avLst/>
                </a:prstGeom>
                <a:blipFill>
                  <a:blip r:embed="rId2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8" name="Rectangle 34">
                  <a:extLst>
                    <a:ext uri="{FF2B5EF4-FFF2-40B4-BE49-F238E27FC236}">
                      <a16:creationId xmlns:a16="http://schemas.microsoft.com/office/drawing/2014/main" id="{03F02F5B-FD74-7EFE-F018-F7FFEE068386}"/>
                    </a:ext>
                  </a:extLst>
                </p:cNvPr>
                <p:cNvSpPr/>
                <p:nvPr/>
              </p:nvSpPr>
              <p:spPr>
                <a:xfrm>
                  <a:off x="8698161" y="2086399"/>
                  <a:ext cx="365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pt-BR" dirty="0"/>
                </a:p>
              </p:txBody>
            </p:sp>
          </mc:Choice>
          <mc:Fallback xmlns="">
            <p:sp>
              <p:nvSpPr>
                <p:cNvPr id="98" name="Rectangle 34">
                  <a:extLst>
                    <a:ext uri="{FF2B5EF4-FFF2-40B4-BE49-F238E27FC236}">
                      <a16:creationId xmlns:a16="http://schemas.microsoft.com/office/drawing/2014/main" id="{03F02F5B-FD74-7EFE-F018-F7FFEE068386}"/>
                    </a:ext>
                  </a:extLst>
                </p:cNvPr>
                <p:cNvSpPr>
                  <a:spLocks noRot="1" noChangeAspect="1" noMove="1" noResize="1" noEditPoints="1" noAdjustHandles="1" noChangeArrowheads="1" noChangeShapeType="1" noTextEdit="1"/>
                </p:cNvSpPr>
                <p:nvPr/>
              </p:nvSpPr>
              <p:spPr>
                <a:xfrm>
                  <a:off x="8698161" y="2086399"/>
                  <a:ext cx="365805" cy="369332"/>
                </a:xfrm>
                <a:prstGeom prst="rect">
                  <a:avLst/>
                </a:prstGeom>
                <a:blipFill>
                  <a:blip r:embed="rId28"/>
                  <a:stretch>
                    <a:fillRect/>
                  </a:stretch>
                </a:blipFill>
              </p:spPr>
              <p:txBody>
                <a:bodyPr/>
                <a:lstStyle/>
                <a:p>
                  <a:r>
                    <a:rPr lang="pt-BR">
                      <a:noFill/>
                    </a:rPr>
                    <a:t> </a:t>
                  </a:r>
                </a:p>
              </p:txBody>
            </p:sp>
          </mc:Fallback>
        </mc:AlternateContent>
        <p:sp>
          <p:nvSpPr>
            <p:cNvPr id="99" name="Elipse 98">
              <a:extLst>
                <a:ext uri="{FF2B5EF4-FFF2-40B4-BE49-F238E27FC236}">
                  <a16:creationId xmlns:a16="http://schemas.microsoft.com/office/drawing/2014/main" id="{611A0A9D-F20B-3818-B51E-41B651023BC5}"/>
                </a:ext>
              </a:extLst>
            </p:cNvPr>
            <p:cNvSpPr/>
            <p:nvPr/>
          </p:nvSpPr>
          <p:spPr>
            <a:xfrm>
              <a:off x="8395064" y="2787990"/>
              <a:ext cx="972000" cy="97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90" name="TextBox 19">
                  <a:extLst>
                    <a:ext uri="{FF2B5EF4-FFF2-40B4-BE49-F238E27FC236}">
                      <a16:creationId xmlns:a16="http://schemas.microsoft.com/office/drawing/2014/main" id="{73256C6B-B21E-739A-B04A-D1CC31C6B6FD}"/>
                    </a:ext>
                  </a:extLst>
                </p:cNvPr>
                <p:cNvSpPr txBox="1"/>
                <p:nvPr/>
              </p:nvSpPr>
              <p:spPr>
                <a:xfrm>
                  <a:off x="8964303" y="2883026"/>
                  <a:ext cx="128860" cy="837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sz="2000" i="1" smtClean="0">
                                <a:latin typeface="Cambria Math" panose="02040503050406030204" pitchFamily="18" charset="0"/>
                              </a:rPr>
                            </m:ctrlPr>
                          </m:naryPr>
                          <m:sub/>
                          <m:sup/>
                          <m:e/>
                        </m:nary>
                      </m:oMath>
                    </m:oMathPara>
                  </a14:m>
                  <a:endParaRPr lang="pt-BR" sz="2000" dirty="0"/>
                </a:p>
              </p:txBody>
            </p:sp>
          </mc:Choice>
          <mc:Fallback xmlns="">
            <p:sp>
              <p:nvSpPr>
                <p:cNvPr id="90" name="TextBox 19">
                  <a:extLst>
                    <a:ext uri="{FF2B5EF4-FFF2-40B4-BE49-F238E27FC236}">
                      <a16:creationId xmlns:a16="http://schemas.microsoft.com/office/drawing/2014/main" id="{73256C6B-B21E-739A-B04A-D1CC31C6B6FD}"/>
                    </a:ext>
                  </a:extLst>
                </p:cNvPr>
                <p:cNvSpPr txBox="1">
                  <a:spLocks noRot="1" noChangeAspect="1" noMove="1" noResize="1" noEditPoints="1" noAdjustHandles="1" noChangeArrowheads="1" noChangeShapeType="1" noTextEdit="1"/>
                </p:cNvSpPr>
                <p:nvPr/>
              </p:nvSpPr>
              <p:spPr>
                <a:xfrm>
                  <a:off x="8964303" y="2883026"/>
                  <a:ext cx="128860" cy="837665"/>
                </a:xfrm>
                <a:prstGeom prst="rect">
                  <a:avLst/>
                </a:prstGeom>
                <a:blipFill>
                  <a:blip r:embed="rId29"/>
                  <a:stretch>
                    <a:fillRect l="-214286"/>
                  </a:stretch>
                </a:blipFill>
              </p:spPr>
              <p:txBody>
                <a:bodyPr/>
                <a:lstStyle/>
                <a:p>
                  <a:r>
                    <a:rPr lang="pt-BR">
                      <a:noFill/>
                    </a:rPr>
                    <a:t> </a:t>
                  </a:r>
                </a:p>
              </p:txBody>
            </p:sp>
          </mc:Fallback>
        </mc:AlternateContent>
        <p:sp>
          <p:nvSpPr>
            <p:cNvPr id="114" name="Retângulo 113">
              <a:extLst>
                <a:ext uri="{FF2B5EF4-FFF2-40B4-BE49-F238E27FC236}">
                  <a16:creationId xmlns:a16="http://schemas.microsoft.com/office/drawing/2014/main" id="{37A41105-504C-3D4A-A764-D0782A66B8D1}"/>
                </a:ext>
              </a:extLst>
            </p:cNvPr>
            <p:cNvSpPr/>
            <p:nvPr/>
          </p:nvSpPr>
          <p:spPr>
            <a:xfrm>
              <a:off x="9774982" y="3041527"/>
              <a:ext cx="682764" cy="4649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88" name="TextBox 28">
                  <a:extLst>
                    <a:ext uri="{FF2B5EF4-FFF2-40B4-BE49-F238E27FC236}">
                      <a16:creationId xmlns:a16="http://schemas.microsoft.com/office/drawing/2014/main" id="{AE140B66-9C7C-2EB3-3E2C-DBBBBAD6E582}"/>
                    </a:ext>
                  </a:extLst>
                </p:cNvPr>
                <p:cNvSpPr txBox="1"/>
                <p:nvPr/>
              </p:nvSpPr>
              <p:spPr>
                <a:xfrm>
                  <a:off x="9811302" y="3073934"/>
                  <a:ext cx="66750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smtClean="0">
                                <a:latin typeface="Cambria Math" panose="02040503050406030204" pitchFamily="18" charset="0"/>
                              </a:rPr>
                              <m:t>.</m:t>
                            </m:r>
                          </m:e>
                        </m:d>
                      </m:oMath>
                    </m:oMathPara>
                  </a14:m>
                  <a:endParaRPr lang="pt-BR" sz="2000" dirty="0"/>
                </a:p>
              </p:txBody>
            </p:sp>
          </mc:Choice>
          <mc:Fallback xmlns="">
            <p:sp>
              <p:nvSpPr>
                <p:cNvPr id="88" name="TextBox 28">
                  <a:extLst>
                    <a:ext uri="{FF2B5EF4-FFF2-40B4-BE49-F238E27FC236}">
                      <a16:creationId xmlns:a16="http://schemas.microsoft.com/office/drawing/2014/main" id="{AE140B66-9C7C-2EB3-3E2C-DBBBBAD6E582}"/>
                    </a:ext>
                  </a:extLst>
                </p:cNvPr>
                <p:cNvSpPr txBox="1">
                  <a:spLocks noRot="1" noChangeAspect="1" noMove="1" noResize="1" noEditPoints="1" noAdjustHandles="1" noChangeArrowheads="1" noChangeShapeType="1" noTextEdit="1"/>
                </p:cNvSpPr>
                <p:nvPr/>
              </p:nvSpPr>
              <p:spPr>
                <a:xfrm>
                  <a:off x="9811302" y="3073934"/>
                  <a:ext cx="667500" cy="400110"/>
                </a:xfrm>
                <a:prstGeom prst="rect">
                  <a:avLst/>
                </a:prstGeom>
                <a:blipFill>
                  <a:blip r:embed="rId30"/>
                  <a:stretch>
                    <a:fillRect l="-5455" b="-13636"/>
                  </a:stretch>
                </a:blipFill>
              </p:spPr>
              <p:txBody>
                <a:bodyPr/>
                <a:lstStyle/>
                <a:p>
                  <a:r>
                    <a:rPr lang="pt-BR">
                      <a:noFill/>
                    </a:rPr>
                    <a:t> </a:t>
                  </a:r>
                </a:p>
              </p:txBody>
            </p:sp>
          </mc:Fallback>
        </mc:AlternateContent>
        <p:cxnSp>
          <p:nvCxnSpPr>
            <p:cNvPr id="121" name="Straight Arrow Connector 27">
              <a:extLst>
                <a:ext uri="{FF2B5EF4-FFF2-40B4-BE49-F238E27FC236}">
                  <a16:creationId xmlns:a16="http://schemas.microsoft.com/office/drawing/2014/main" id="{9810FD59-C350-60E8-6359-D2621C24A253}"/>
                </a:ext>
              </a:extLst>
            </p:cNvPr>
            <p:cNvCxnSpPr>
              <a:cxnSpLocks/>
            </p:cNvCxnSpPr>
            <p:nvPr/>
          </p:nvCxnSpPr>
          <p:spPr>
            <a:xfrm>
              <a:off x="10457746" y="3271237"/>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Chave Esquerda 121">
              <a:extLst>
                <a:ext uri="{FF2B5EF4-FFF2-40B4-BE49-F238E27FC236}">
                  <a16:creationId xmlns:a16="http://schemas.microsoft.com/office/drawing/2014/main" id="{D86F8289-2E8B-2B2E-4684-D6B53C09A416}"/>
                </a:ext>
              </a:extLst>
            </p:cNvPr>
            <p:cNvSpPr/>
            <p:nvPr/>
          </p:nvSpPr>
          <p:spPr>
            <a:xfrm rot="16200000">
              <a:off x="8907877" y="2247126"/>
              <a:ext cx="370571" cy="4045792"/>
            </a:xfrm>
            <a:prstGeom prst="leftBrace">
              <a:avLst>
                <a:gd name="adj1" fmla="val 8333"/>
                <a:gd name="adj2" fmla="val 5027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grpSp>
        <p:nvGrpSpPr>
          <p:cNvPr id="100" name="Agrupar 99">
            <a:extLst>
              <a:ext uri="{FF2B5EF4-FFF2-40B4-BE49-F238E27FC236}">
                <a16:creationId xmlns:a16="http://schemas.microsoft.com/office/drawing/2014/main" id="{94B389DB-21EA-30B3-1399-B4BDAFC939A8}"/>
              </a:ext>
            </a:extLst>
          </p:cNvPr>
          <p:cNvGrpSpPr/>
          <p:nvPr/>
        </p:nvGrpSpPr>
        <p:grpSpPr>
          <a:xfrm>
            <a:off x="6691360" y="1259163"/>
            <a:ext cx="4106292" cy="4313060"/>
            <a:chOff x="6691360" y="1259163"/>
            <a:chExt cx="4106292" cy="4313060"/>
          </a:xfrm>
        </p:grpSpPr>
        <mc:AlternateContent xmlns:mc="http://schemas.openxmlformats.org/markup-compatibility/2006" xmlns:a14="http://schemas.microsoft.com/office/drawing/2010/main">
          <mc:Choice Requires="a14">
            <p:sp>
              <p:nvSpPr>
                <p:cNvPr id="11" name="TextBox 15">
                  <a:extLst>
                    <a:ext uri="{FF2B5EF4-FFF2-40B4-BE49-F238E27FC236}">
                      <a16:creationId xmlns:a16="http://schemas.microsoft.com/office/drawing/2014/main" id="{1C19C9DA-2A12-857B-67C7-E76CDF30CE86}"/>
                    </a:ext>
                  </a:extLst>
                </p:cNvPr>
                <p:cNvSpPr txBox="1"/>
                <p:nvPr/>
              </p:nvSpPr>
              <p:spPr>
                <a:xfrm>
                  <a:off x="6751859" y="3627980"/>
                  <a:ext cx="4033924" cy="1281376"/>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sz="2400" b="0" i="1" smtClean="0">
                            <a:latin typeface="Cambria Math" panose="02040503050406030204" pitchFamily="18" charset="0"/>
                            <a:ea typeface="Cambria Math" panose="02040503050406030204" pitchFamily="18" charset="0"/>
                          </a:rPr>
                          <m:t>𝑦</m:t>
                        </m:r>
                        <m:r>
                          <a:rPr lang="pt-BR" sz="2400" b="0" i="1" smtClean="0">
                            <a:latin typeface="Cambria Math" panose="02040503050406030204" pitchFamily="18" charset="0"/>
                            <a:ea typeface="Cambria Math" panose="02040503050406030204" pitchFamily="18" charset="0"/>
                          </a:rPr>
                          <m:t>=</m:t>
                        </m:r>
                        <m:r>
                          <a:rPr lang="pt-BR" sz="2400" i="1">
                            <a:latin typeface="Cambria Math" panose="02040503050406030204" pitchFamily="18" charset="0"/>
                          </a:rPr>
                          <m:t>𝑓</m:t>
                        </m:r>
                        <m:d>
                          <m:dPr>
                            <m:ctrlPr>
                              <a:rPr lang="pt-BR" sz="2400" i="1">
                                <a:latin typeface="Cambria Math" panose="02040503050406030204" pitchFamily="18" charset="0"/>
                              </a:rPr>
                            </m:ctrlPr>
                          </m:dPr>
                          <m:e>
                            <m:nary>
                              <m:naryPr>
                                <m:chr m:val="∑"/>
                                <m:ctrlPr>
                                  <a:rPr lang="pt-BR" sz="2400" i="1">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=1</m:t>
                                </m:r>
                              </m:sub>
                              <m:sup>
                                <m:r>
                                  <a:rPr lang="pt-BR" sz="2400" b="0" i="1" smtClean="0">
                                    <a:latin typeface="Cambria Math" panose="02040503050406030204" pitchFamily="18" charset="0"/>
                                  </a:rPr>
                                  <m:t>𝐾</m:t>
                                </m:r>
                              </m:sup>
                              <m:e>
                                <m:sSub>
                                  <m:sSubPr>
                                    <m:ctrlPr>
                                      <a:rPr lang="pt-BR" sz="2400" i="1">
                                        <a:latin typeface="Cambria Math" panose="02040503050406030204" pitchFamily="18" charset="0"/>
                                      </a:rPr>
                                    </m:ctrlPr>
                                  </m:sSubPr>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𝑖</m:t>
                                        </m:r>
                                      </m:sub>
                                    </m:sSub>
                                    <m:r>
                                      <a:rPr lang="pt-BR" sz="2400" i="1">
                                        <a:latin typeface="Cambria Math" panose="02040503050406030204" pitchFamily="18" charset="0"/>
                                      </a:rPr>
                                      <m:t> </m:t>
                                    </m:r>
                                    <m:r>
                                      <a:rPr lang="pt-BR" sz="2400" i="1">
                                        <a:latin typeface="Cambria Math" panose="02040503050406030204" pitchFamily="18" charset="0"/>
                                      </a:rPr>
                                      <m:t>𝑥</m:t>
                                    </m:r>
                                  </m:e>
                                  <m:sub>
                                    <m:r>
                                      <a:rPr lang="pt-BR" sz="2400" i="1">
                                        <a:latin typeface="Cambria Math" panose="02040503050406030204" pitchFamily="18" charset="0"/>
                                      </a:rPr>
                                      <m:t>𝑖</m:t>
                                    </m:r>
                                  </m:sub>
                                </m:sSub>
                              </m:e>
                            </m:nary>
                            <m:r>
                              <a:rPr lang="pt-BR" sz="2400" i="1">
                                <a:latin typeface="Cambria Math" panose="02040503050406030204" pitchFamily="18" charset="0"/>
                              </a:rPr>
                              <m:t>+</m:t>
                            </m:r>
                            <m:r>
                              <a:rPr lang="pt-BR" sz="2400" i="1">
                                <a:latin typeface="Cambria Math" panose="02040503050406030204" pitchFamily="18" charset="0"/>
                              </a:rPr>
                              <m:t>𝑏</m:t>
                            </m:r>
                          </m:e>
                        </m:d>
                      </m:oMath>
                    </m:oMathPara>
                  </a14:m>
                  <a:endParaRPr lang="pt-BR" sz="2400" dirty="0"/>
                </a:p>
              </p:txBody>
            </p:sp>
          </mc:Choice>
          <mc:Fallback xmlns="">
            <p:sp>
              <p:nvSpPr>
                <p:cNvPr id="11" name="TextBox 15">
                  <a:extLst>
                    <a:ext uri="{FF2B5EF4-FFF2-40B4-BE49-F238E27FC236}">
                      <a16:creationId xmlns:a16="http://schemas.microsoft.com/office/drawing/2014/main" id="{1C19C9DA-2A12-857B-67C7-E76CDF30CE86}"/>
                    </a:ext>
                  </a:extLst>
                </p:cNvPr>
                <p:cNvSpPr txBox="1">
                  <a:spLocks noRot="1" noChangeAspect="1" noMove="1" noResize="1" noEditPoints="1" noAdjustHandles="1" noChangeArrowheads="1" noChangeShapeType="1" noTextEdit="1"/>
                </p:cNvSpPr>
                <p:nvPr/>
              </p:nvSpPr>
              <p:spPr>
                <a:xfrm>
                  <a:off x="6751859" y="3627980"/>
                  <a:ext cx="4033924" cy="1281376"/>
                </a:xfrm>
                <a:prstGeom prst="rect">
                  <a:avLst/>
                </a:prstGeom>
                <a:blipFill>
                  <a:blip r:embed="rId31"/>
                  <a:stretch>
                    <a:fillRect/>
                  </a:stretch>
                </a:blipFill>
              </p:spPr>
              <p:txBody>
                <a:bodyPr/>
                <a:lstStyle/>
                <a:p>
                  <a:r>
                    <a:rPr lang="pt-BR">
                      <a:noFill/>
                    </a:rPr>
                    <a:t> </a:t>
                  </a:r>
                </a:p>
              </p:txBody>
            </p:sp>
          </mc:Fallback>
        </mc:AlternateContent>
        <p:cxnSp>
          <p:nvCxnSpPr>
            <p:cNvPr id="12" name="Straight Arrow Connector 16">
              <a:extLst>
                <a:ext uri="{FF2B5EF4-FFF2-40B4-BE49-F238E27FC236}">
                  <a16:creationId xmlns:a16="http://schemas.microsoft.com/office/drawing/2014/main" id="{C44F2C84-C667-2EA9-F4C5-6054C86CA9AF}"/>
                </a:ext>
              </a:extLst>
            </p:cNvPr>
            <p:cNvCxnSpPr>
              <a:cxnSpLocks/>
              <a:endCxn id="43" idx="1"/>
            </p:cNvCxnSpPr>
            <p:nvPr/>
          </p:nvCxnSpPr>
          <p:spPr>
            <a:xfrm>
              <a:off x="7311774" y="1853579"/>
              <a:ext cx="907229" cy="2495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7">
              <a:extLst>
                <a:ext uri="{FF2B5EF4-FFF2-40B4-BE49-F238E27FC236}">
                  <a16:creationId xmlns:a16="http://schemas.microsoft.com/office/drawing/2014/main" id="{3D0C2BDF-9072-FC8A-C8DB-F5705C9908FB}"/>
                </a:ext>
              </a:extLst>
            </p:cNvPr>
            <p:cNvCxnSpPr>
              <a:cxnSpLocks/>
            </p:cNvCxnSpPr>
            <p:nvPr/>
          </p:nvCxnSpPr>
          <p:spPr>
            <a:xfrm flipV="1">
              <a:off x="7104112" y="2517755"/>
              <a:ext cx="1001036" cy="131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8">
              <a:extLst>
                <a:ext uri="{FF2B5EF4-FFF2-40B4-BE49-F238E27FC236}">
                  <a16:creationId xmlns:a16="http://schemas.microsoft.com/office/drawing/2014/main" id="{D44D148D-2F40-731D-1F4E-EF0560E0E88D}"/>
                </a:ext>
              </a:extLst>
            </p:cNvPr>
            <p:cNvCxnSpPr>
              <a:cxnSpLocks/>
            </p:cNvCxnSpPr>
            <p:nvPr/>
          </p:nvCxnSpPr>
          <p:spPr>
            <a:xfrm flipV="1">
              <a:off x="7353949" y="2726092"/>
              <a:ext cx="829865" cy="41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22">
                  <a:extLst>
                    <a:ext uri="{FF2B5EF4-FFF2-40B4-BE49-F238E27FC236}">
                      <a16:creationId xmlns:a16="http://schemas.microsoft.com/office/drawing/2014/main" id="{74F67310-6DC1-C13C-8EA1-12F3F78057F1}"/>
                    </a:ext>
                  </a:extLst>
                </p:cNvPr>
                <p:cNvSpPr/>
                <p:nvPr/>
              </p:nvSpPr>
              <p:spPr>
                <a:xfrm>
                  <a:off x="6691360" y="2371565"/>
                  <a:ext cx="5697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𝑘</m:t>
                            </m:r>
                          </m:sub>
                        </m:sSub>
                      </m:oMath>
                    </m:oMathPara>
                  </a14:m>
                  <a:endParaRPr lang="pt-BR" sz="2400" dirty="0"/>
                </a:p>
              </p:txBody>
            </p:sp>
          </mc:Choice>
          <mc:Fallback xmlns="">
            <p:sp>
              <p:nvSpPr>
                <p:cNvPr id="15" name="Rectangle 22">
                  <a:extLst>
                    <a:ext uri="{FF2B5EF4-FFF2-40B4-BE49-F238E27FC236}">
                      <a16:creationId xmlns:a16="http://schemas.microsoft.com/office/drawing/2014/main" id="{74F67310-6DC1-C13C-8EA1-12F3F78057F1}"/>
                    </a:ext>
                  </a:extLst>
                </p:cNvPr>
                <p:cNvSpPr>
                  <a:spLocks noRot="1" noChangeAspect="1" noMove="1" noResize="1" noEditPoints="1" noAdjustHandles="1" noChangeArrowheads="1" noChangeShapeType="1" noTextEdit="1"/>
                </p:cNvSpPr>
                <p:nvPr/>
              </p:nvSpPr>
              <p:spPr>
                <a:xfrm>
                  <a:off x="6691360" y="2371565"/>
                  <a:ext cx="569707" cy="461665"/>
                </a:xfrm>
                <a:prstGeom prst="rect">
                  <a:avLst/>
                </a:prstGeom>
                <a:blipFill>
                  <a:blip r:embed="rId32"/>
                  <a:stretch>
                    <a:fillRect b="-2632"/>
                  </a:stretch>
                </a:blipFill>
              </p:spPr>
              <p:txBody>
                <a:bodyPr/>
                <a:lstStyle/>
                <a:p>
                  <a:r>
                    <a:rPr lang="pt-BR">
                      <a:noFill/>
                    </a:rPr>
                    <a:t> </a:t>
                  </a:r>
                </a:p>
              </p:txBody>
            </p:sp>
          </mc:Fallback>
        </mc:AlternateContent>
        <p:cxnSp>
          <p:nvCxnSpPr>
            <p:cNvPr id="21" name="Straight Arrow Connector 27">
              <a:extLst>
                <a:ext uri="{FF2B5EF4-FFF2-40B4-BE49-F238E27FC236}">
                  <a16:creationId xmlns:a16="http://schemas.microsoft.com/office/drawing/2014/main" id="{EBEC932F-CE64-6ACA-5738-D97CA09B0C36}"/>
                </a:ext>
              </a:extLst>
            </p:cNvPr>
            <p:cNvCxnSpPr>
              <a:cxnSpLocks/>
              <a:stCxn id="43" idx="6"/>
              <a:endCxn id="45" idx="1"/>
            </p:cNvCxnSpPr>
            <p:nvPr/>
          </p:nvCxnSpPr>
          <p:spPr>
            <a:xfrm>
              <a:off x="9048657" y="2446754"/>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Rectangle 34">
                  <a:extLst>
                    <a:ext uri="{FF2B5EF4-FFF2-40B4-BE49-F238E27FC236}">
                      <a16:creationId xmlns:a16="http://schemas.microsoft.com/office/drawing/2014/main" id="{5D556809-1A61-8A7A-3166-7FD11C2D63D4}"/>
                    </a:ext>
                  </a:extLst>
                </p:cNvPr>
                <p:cNvSpPr/>
                <p:nvPr/>
              </p:nvSpPr>
              <p:spPr>
                <a:xfrm>
                  <a:off x="6855431" y="1487804"/>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22" name="Rectangle 34">
                  <a:extLst>
                    <a:ext uri="{FF2B5EF4-FFF2-40B4-BE49-F238E27FC236}">
                      <a16:creationId xmlns:a16="http://schemas.microsoft.com/office/drawing/2014/main" id="{5D556809-1A61-8A7A-3166-7FD11C2D63D4}"/>
                    </a:ext>
                  </a:extLst>
                </p:cNvPr>
                <p:cNvSpPr>
                  <a:spLocks noRot="1" noChangeAspect="1" noMove="1" noResize="1" noEditPoints="1" noAdjustHandles="1" noChangeArrowheads="1" noChangeShapeType="1" noTextEdit="1"/>
                </p:cNvSpPr>
                <p:nvPr/>
              </p:nvSpPr>
              <p:spPr>
                <a:xfrm>
                  <a:off x="6855431" y="1487804"/>
                  <a:ext cx="549574" cy="461665"/>
                </a:xfrm>
                <a:prstGeom prst="rect">
                  <a:avLst/>
                </a:prstGeom>
                <a:blipFill>
                  <a:blip r:embed="rId33"/>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Rectangle 35">
                  <a:extLst>
                    <a:ext uri="{FF2B5EF4-FFF2-40B4-BE49-F238E27FC236}">
                      <a16:creationId xmlns:a16="http://schemas.microsoft.com/office/drawing/2014/main" id="{9F5CE625-5F9A-48A4-8C01-F18617C5E4BE}"/>
                    </a:ext>
                  </a:extLst>
                </p:cNvPr>
                <p:cNvSpPr/>
                <p:nvPr/>
              </p:nvSpPr>
              <p:spPr>
                <a:xfrm>
                  <a:off x="6860796" y="2895417"/>
                  <a:ext cx="59554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𝐾</m:t>
                            </m:r>
                          </m:sub>
                        </m:sSub>
                      </m:oMath>
                    </m:oMathPara>
                  </a14:m>
                  <a:endParaRPr lang="pt-BR" sz="2400" dirty="0"/>
                </a:p>
              </p:txBody>
            </p:sp>
          </mc:Choice>
          <mc:Fallback xmlns="">
            <p:sp>
              <p:nvSpPr>
                <p:cNvPr id="24" name="Rectangle 35">
                  <a:extLst>
                    <a:ext uri="{FF2B5EF4-FFF2-40B4-BE49-F238E27FC236}">
                      <a16:creationId xmlns:a16="http://schemas.microsoft.com/office/drawing/2014/main" id="{9F5CE625-5F9A-48A4-8C01-F18617C5E4BE}"/>
                    </a:ext>
                  </a:extLst>
                </p:cNvPr>
                <p:cNvSpPr>
                  <a:spLocks noRot="1" noChangeAspect="1" noMove="1" noResize="1" noEditPoints="1" noAdjustHandles="1" noChangeArrowheads="1" noChangeShapeType="1" noTextEdit="1"/>
                </p:cNvSpPr>
                <p:nvPr/>
              </p:nvSpPr>
              <p:spPr>
                <a:xfrm>
                  <a:off x="6860796" y="2895417"/>
                  <a:ext cx="595548" cy="461665"/>
                </a:xfrm>
                <a:prstGeom prst="rect">
                  <a:avLst/>
                </a:prstGeom>
                <a:blipFill>
                  <a:blip r:embed="rId34"/>
                  <a:stretch>
                    <a:fillRect/>
                  </a:stretch>
                </a:blipFill>
              </p:spPr>
              <p:txBody>
                <a:bodyPr/>
                <a:lstStyle/>
                <a:p>
                  <a:r>
                    <a:rPr lang="pt-BR">
                      <a:noFill/>
                    </a:rPr>
                    <a:t> </a:t>
                  </a:r>
                </a:p>
              </p:txBody>
            </p:sp>
          </mc:Fallback>
        </mc:AlternateContent>
        <p:cxnSp>
          <p:nvCxnSpPr>
            <p:cNvPr id="26" name="Straight Arrow Connector 24">
              <a:extLst>
                <a:ext uri="{FF2B5EF4-FFF2-40B4-BE49-F238E27FC236}">
                  <a16:creationId xmlns:a16="http://schemas.microsoft.com/office/drawing/2014/main" id="{675CDDD4-1C3E-2A21-0458-FFADFBBEA996}"/>
                </a:ext>
              </a:extLst>
            </p:cNvPr>
            <p:cNvCxnSpPr>
              <a:cxnSpLocks/>
            </p:cNvCxnSpPr>
            <p:nvPr/>
          </p:nvCxnSpPr>
          <p:spPr>
            <a:xfrm>
              <a:off x="7174471" y="2157884"/>
              <a:ext cx="930677" cy="16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angle 26">
                  <a:extLst>
                    <a:ext uri="{FF2B5EF4-FFF2-40B4-BE49-F238E27FC236}">
                      <a16:creationId xmlns:a16="http://schemas.microsoft.com/office/drawing/2014/main" id="{E4EC27F4-F39D-6C98-B2C2-4D0CBF42E53A}"/>
                    </a:ext>
                  </a:extLst>
                </p:cNvPr>
                <p:cNvSpPr/>
                <p:nvPr/>
              </p:nvSpPr>
              <p:spPr>
                <a:xfrm>
                  <a:off x="6739987" y="1847713"/>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30" name="Rectangle 26">
                  <a:extLst>
                    <a:ext uri="{FF2B5EF4-FFF2-40B4-BE49-F238E27FC236}">
                      <a16:creationId xmlns:a16="http://schemas.microsoft.com/office/drawing/2014/main" id="{E4EC27F4-F39D-6C98-B2C2-4D0CBF42E53A}"/>
                    </a:ext>
                  </a:extLst>
                </p:cNvPr>
                <p:cNvSpPr>
                  <a:spLocks noRot="1" noChangeAspect="1" noMove="1" noResize="1" noEditPoints="1" noAdjustHandles="1" noChangeArrowheads="1" noChangeShapeType="1" noTextEdit="1"/>
                </p:cNvSpPr>
                <p:nvPr/>
              </p:nvSpPr>
              <p:spPr>
                <a:xfrm>
                  <a:off x="6739987" y="1847713"/>
                  <a:ext cx="556691" cy="461665"/>
                </a:xfrm>
                <a:prstGeom prst="rect">
                  <a:avLst/>
                </a:prstGeom>
                <a:blipFill>
                  <a:blip r:embed="rId35"/>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TextBox 15">
                  <a:extLst>
                    <a:ext uri="{FF2B5EF4-FFF2-40B4-BE49-F238E27FC236}">
                      <a16:creationId xmlns:a16="http://schemas.microsoft.com/office/drawing/2014/main" id="{9F5698C2-7D39-D849-9982-F15E5787F7FB}"/>
                    </a:ext>
                  </a:extLst>
                </p:cNvPr>
                <p:cNvSpPr txBox="1"/>
                <p:nvPr/>
              </p:nvSpPr>
              <p:spPr>
                <a:xfrm>
                  <a:off x="10498108" y="2232432"/>
                  <a:ext cx="28767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oMath>
                    </m:oMathPara>
                  </a14:m>
                  <a:endParaRPr lang="pt-BR" dirty="0"/>
                </a:p>
              </p:txBody>
            </p:sp>
          </mc:Choice>
          <mc:Fallback xmlns="">
            <p:sp>
              <p:nvSpPr>
                <p:cNvPr id="31" name="TextBox 15">
                  <a:extLst>
                    <a:ext uri="{FF2B5EF4-FFF2-40B4-BE49-F238E27FC236}">
                      <a16:creationId xmlns:a16="http://schemas.microsoft.com/office/drawing/2014/main" id="{9F5698C2-7D39-D849-9982-F15E5787F7FB}"/>
                    </a:ext>
                  </a:extLst>
                </p:cNvPr>
                <p:cNvSpPr txBox="1">
                  <a:spLocks noRot="1" noChangeAspect="1" noMove="1" noResize="1" noEditPoints="1" noAdjustHandles="1" noChangeArrowheads="1" noChangeShapeType="1" noTextEdit="1"/>
                </p:cNvSpPr>
                <p:nvPr/>
              </p:nvSpPr>
              <p:spPr>
                <a:xfrm>
                  <a:off x="10498108" y="2232432"/>
                  <a:ext cx="287675" cy="369332"/>
                </a:xfrm>
                <a:prstGeom prst="rect">
                  <a:avLst/>
                </a:prstGeom>
                <a:blipFill>
                  <a:blip r:embed="rId36"/>
                  <a:stretch>
                    <a:fillRect r="-6383"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2" name="Rectangle 34">
                  <a:extLst>
                    <a:ext uri="{FF2B5EF4-FFF2-40B4-BE49-F238E27FC236}">
                      <a16:creationId xmlns:a16="http://schemas.microsoft.com/office/drawing/2014/main" id="{3316E6DE-F080-A8E8-C057-26F9215DC588}"/>
                    </a:ext>
                  </a:extLst>
                </p:cNvPr>
                <p:cNvSpPr/>
                <p:nvPr/>
              </p:nvSpPr>
              <p:spPr>
                <a:xfrm>
                  <a:off x="7614440" y="1680729"/>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32" name="Rectangle 34">
                  <a:extLst>
                    <a:ext uri="{FF2B5EF4-FFF2-40B4-BE49-F238E27FC236}">
                      <a16:creationId xmlns:a16="http://schemas.microsoft.com/office/drawing/2014/main" id="{3316E6DE-F080-A8E8-C057-26F9215DC588}"/>
                    </a:ext>
                  </a:extLst>
                </p:cNvPr>
                <p:cNvSpPr>
                  <a:spLocks noRot="1" noChangeAspect="1" noMove="1" noResize="1" noEditPoints="1" noAdjustHandles="1" noChangeArrowheads="1" noChangeShapeType="1" noTextEdit="1"/>
                </p:cNvSpPr>
                <p:nvPr/>
              </p:nvSpPr>
              <p:spPr>
                <a:xfrm>
                  <a:off x="7614440" y="1680729"/>
                  <a:ext cx="501804" cy="369332"/>
                </a:xfrm>
                <a:prstGeom prst="rect">
                  <a:avLst/>
                </a:prstGeom>
                <a:blipFill>
                  <a:blip r:embed="rId3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Rectangle 34">
                  <a:extLst>
                    <a:ext uri="{FF2B5EF4-FFF2-40B4-BE49-F238E27FC236}">
                      <a16:creationId xmlns:a16="http://schemas.microsoft.com/office/drawing/2014/main" id="{C300FF43-0B9B-B5DB-3AC4-AA6BBB41F4E1}"/>
                    </a:ext>
                  </a:extLst>
                </p:cNvPr>
                <p:cNvSpPr/>
                <p:nvPr/>
              </p:nvSpPr>
              <p:spPr>
                <a:xfrm>
                  <a:off x="7328365" y="1899732"/>
                  <a:ext cx="5071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33" name="Rectangle 34">
                  <a:extLst>
                    <a:ext uri="{FF2B5EF4-FFF2-40B4-BE49-F238E27FC236}">
                      <a16:creationId xmlns:a16="http://schemas.microsoft.com/office/drawing/2014/main" id="{C300FF43-0B9B-B5DB-3AC4-AA6BBB41F4E1}"/>
                    </a:ext>
                  </a:extLst>
                </p:cNvPr>
                <p:cNvSpPr>
                  <a:spLocks noRot="1" noChangeAspect="1" noMove="1" noResize="1" noEditPoints="1" noAdjustHandles="1" noChangeArrowheads="1" noChangeShapeType="1" noTextEdit="1"/>
                </p:cNvSpPr>
                <p:nvPr/>
              </p:nvSpPr>
              <p:spPr>
                <a:xfrm>
                  <a:off x="7328365" y="1899732"/>
                  <a:ext cx="507126" cy="369332"/>
                </a:xfrm>
                <a:prstGeom prst="rect">
                  <a:avLst/>
                </a:prstGeom>
                <a:blipFill>
                  <a:blip r:embed="rId3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Rectangle 34">
                  <a:extLst>
                    <a:ext uri="{FF2B5EF4-FFF2-40B4-BE49-F238E27FC236}">
                      <a16:creationId xmlns:a16="http://schemas.microsoft.com/office/drawing/2014/main" id="{4B917CB3-5564-FD43-2D7D-EE28A56A18AA}"/>
                    </a:ext>
                  </a:extLst>
                </p:cNvPr>
                <p:cNvSpPr/>
                <p:nvPr/>
              </p:nvSpPr>
              <p:spPr>
                <a:xfrm>
                  <a:off x="7286051" y="2242427"/>
                  <a:ext cx="5168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𝑘</m:t>
                            </m:r>
                          </m:sub>
                        </m:sSub>
                      </m:oMath>
                    </m:oMathPara>
                  </a14:m>
                  <a:endParaRPr lang="pt-BR" dirty="0"/>
                </a:p>
              </p:txBody>
            </p:sp>
          </mc:Choice>
          <mc:Fallback xmlns="">
            <p:sp>
              <p:nvSpPr>
                <p:cNvPr id="34" name="Rectangle 34">
                  <a:extLst>
                    <a:ext uri="{FF2B5EF4-FFF2-40B4-BE49-F238E27FC236}">
                      <a16:creationId xmlns:a16="http://schemas.microsoft.com/office/drawing/2014/main" id="{4B917CB3-5564-FD43-2D7D-EE28A56A18AA}"/>
                    </a:ext>
                  </a:extLst>
                </p:cNvPr>
                <p:cNvSpPr>
                  <a:spLocks noRot="1" noChangeAspect="1" noMove="1" noResize="1" noEditPoints="1" noAdjustHandles="1" noChangeArrowheads="1" noChangeShapeType="1" noTextEdit="1"/>
                </p:cNvSpPr>
                <p:nvPr/>
              </p:nvSpPr>
              <p:spPr>
                <a:xfrm>
                  <a:off x="7286051" y="2242427"/>
                  <a:ext cx="516873" cy="369332"/>
                </a:xfrm>
                <a:prstGeom prst="rect">
                  <a:avLst/>
                </a:prstGeom>
                <a:blipFill>
                  <a:blip r:embed="rId3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Rectangle 34">
                  <a:extLst>
                    <a:ext uri="{FF2B5EF4-FFF2-40B4-BE49-F238E27FC236}">
                      <a16:creationId xmlns:a16="http://schemas.microsoft.com/office/drawing/2014/main" id="{70921309-B309-63C7-D631-D60CC089AFCB}"/>
                    </a:ext>
                  </a:extLst>
                </p:cNvPr>
                <p:cNvSpPr/>
                <p:nvPr/>
              </p:nvSpPr>
              <p:spPr>
                <a:xfrm>
                  <a:off x="7219004" y="2690307"/>
                  <a:ext cx="5362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𝐾</m:t>
                            </m:r>
                          </m:sub>
                        </m:sSub>
                      </m:oMath>
                    </m:oMathPara>
                  </a14:m>
                  <a:endParaRPr lang="pt-BR" dirty="0"/>
                </a:p>
              </p:txBody>
            </p:sp>
          </mc:Choice>
          <mc:Fallback xmlns="">
            <p:sp>
              <p:nvSpPr>
                <p:cNvPr id="37" name="Rectangle 34">
                  <a:extLst>
                    <a:ext uri="{FF2B5EF4-FFF2-40B4-BE49-F238E27FC236}">
                      <a16:creationId xmlns:a16="http://schemas.microsoft.com/office/drawing/2014/main" id="{70921309-B309-63C7-D631-D60CC089AFCB}"/>
                    </a:ext>
                  </a:extLst>
                </p:cNvPr>
                <p:cNvSpPr>
                  <a:spLocks noRot="1" noChangeAspect="1" noMove="1" noResize="1" noEditPoints="1" noAdjustHandles="1" noChangeArrowheads="1" noChangeShapeType="1" noTextEdit="1"/>
                </p:cNvSpPr>
                <p:nvPr/>
              </p:nvSpPr>
              <p:spPr>
                <a:xfrm>
                  <a:off x="7219004" y="2690307"/>
                  <a:ext cx="536237" cy="369332"/>
                </a:xfrm>
                <a:prstGeom prst="rect">
                  <a:avLst/>
                </a:prstGeom>
                <a:blipFill>
                  <a:blip r:embed="rId4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8" name="CaixaDeTexto 37">
                  <a:extLst>
                    <a:ext uri="{FF2B5EF4-FFF2-40B4-BE49-F238E27FC236}">
                      <a16:creationId xmlns:a16="http://schemas.microsoft.com/office/drawing/2014/main" id="{BE498A86-D0E2-5853-C3F2-B3CEFAAE0B6F}"/>
                    </a:ext>
                  </a:extLst>
                </p:cNvPr>
                <p:cNvSpPr txBox="1"/>
                <p:nvPr/>
              </p:nvSpPr>
              <p:spPr>
                <a:xfrm>
                  <a:off x="7353176" y="2562679"/>
                  <a:ext cx="904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38" name="CaixaDeTexto 37">
                  <a:extLst>
                    <a:ext uri="{FF2B5EF4-FFF2-40B4-BE49-F238E27FC236}">
                      <a16:creationId xmlns:a16="http://schemas.microsoft.com/office/drawing/2014/main" id="{BE498A86-D0E2-5853-C3F2-B3CEFAAE0B6F}"/>
                    </a:ext>
                  </a:extLst>
                </p:cNvPr>
                <p:cNvSpPr txBox="1">
                  <a:spLocks noRot="1" noChangeAspect="1" noMove="1" noResize="1" noEditPoints="1" noAdjustHandles="1" noChangeArrowheads="1" noChangeShapeType="1" noTextEdit="1"/>
                </p:cNvSpPr>
                <p:nvPr/>
              </p:nvSpPr>
              <p:spPr>
                <a:xfrm>
                  <a:off x="7353176" y="2562679"/>
                  <a:ext cx="904875" cy="369332"/>
                </a:xfrm>
                <a:prstGeom prst="rect">
                  <a:avLst/>
                </a:prstGeom>
                <a:blipFill>
                  <a:blip r:embed="rId41"/>
                  <a:stretch>
                    <a:fillRect/>
                  </a:stretch>
                </a:blipFill>
              </p:spPr>
              <p:txBody>
                <a:bodyPr/>
                <a:lstStyle/>
                <a:p>
                  <a:r>
                    <a:rPr lang="pt-BR">
                      <a:noFill/>
                    </a:rPr>
                    <a:t> </a:t>
                  </a:r>
                </a:p>
              </p:txBody>
            </p:sp>
          </mc:Fallback>
        </mc:AlternateContent>
        <p:cxnSp>
          <p:nvCxnSpPr>
            <p:cNvPr id="39" name="Straight Arrow Connector 16">
              <a:extLst>
                <a:ext uri="{FF2B5EF4-FFF2-40B4-BE49-F238E27FC236}">
                  <a16:creationId xmlns:a16="http://schemas.microsoft.com/office/drawing/2014/main" id="{2A25CB62-99EE-17D4-B8F9-0400606B96A3}"/>
                </a:ext>
              </a:extLst>
            </p:cNvPr>
            <p:cNvCxnSpPr>
              <a:cxnSpLocks/>
            </p:cNvCxnSpPr>
            <p:nvPr/>
          </p:nvCxnSpPr>
          <p:spPr>
            <a:xfrm>
              <a:off x="8562657" y="1598804"/>
              <a:ext cx="0" cy="36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Rectangle 34">
                  <a:extLst>
                    <a:ext uri="{FF2B5EF4-FFF2-40B4-BE49-F238E27FC236}">
                      <a16:creationId xmlns:a16="http://schemas.microsoft.com/office/drawing/2014/main" id="{AF7A3560-6E5C-0587-1436-A9623C3530BA}"/>
                    </a:ext>
                  </a:extLst>
                </p:cNvPr>
                <p:cNvSpPr/>
                <p:nvPr/>
              </p:nvSpPr>
              <p:spPr>
                <a:xfrm>
                  <a:off x="8505078" y="1556151"/>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𝑏</m:t>
                        </m:r>
                      </m:oMath>
                    </m:oMathPara>
                  </a14:m>
                  <a:endParaRPr lang="pt-BR" dirty="0"/>
                </a:p>
              </p:txBody>
            </p:sp>
          </mc:Choice>
          <mc:Fallback xmlns="">
            <p:sp>
              <p:nvSpPr>
                <p:cNvPr id="40" name="Rectangle 34">
                  <a:extLst>
                    <a:ext uri="{FF2B5EF4-FFF2-40B4-BE49-F238E27FC236}">
                      <a16:creationId xmlns:a16="http://schemas.microsoft.com/office/drawing/2014/main" id="{AF7A3560-6E5C-0587-1436-A9623C3530BA}"/>
                    </a:ext>
                  </a:extLst>
                </p:cNvPr>
                <p:cNvSpPr>
                  <a:spLocks noRot="1" noChangeAspect="1" noMove="1" noResize="1" noEditPoints="1" noAdjustHandles="1" noChangeArrowheads="1" noChangeShapeType="1" noTextEdit="1"/>
                </p:cNvSpPr>
                <p:nvPr/>
              </p:nvSpPr>
              <p:spPr>
                <a:xfrm>
                  <a:off x="8505078" y="1556151"/>
                  <a:ext cx="367665" cy="369332"/>
                </a:xfrm>
                <a:prstGeom prst="rect">
                  <a:avLst/>
                </a:prstGeom>
                <a:blipFill>
                  <a:blip r:embed="rId4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Rectangle 34">
                  <a:extLst>
                    <a:ext uri="{FF2B5EF4-FFF2-40B4-BE49-F238E27FC236}">
                      <a16:creationId xmlns:a16="http://schemas.microsoft.com/office/drawing/2014/main" id="{720E4C3F-AF1B-6A0F-3A64-26369C054147}"/>
                    </a:ext>
                  </a:extLst>
                </p:cNvPr>
                <p:cNvSpPr/>
                <p:nvPr/>
              </p:nvSpPr>
              <p:spPr>
                <a:xfrm>
                  <a:off x="8379754" y="1259163"/>
                  <a:ext cx="365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pt-BR" dirty="0"/>
                </a:p>
              </p:txBody>
            </p:sp>
          </mc:Choice>
          <mc:Fallback xmlns="">
            <p:sp>
              <p:nvSpPr>
                <p:cNvPr id="41" name="Rectangle 34">
                  <a:extLst>
                    <a:ext uri="{FF2B5EF4-FFF2-40B4-BE49-F238E27FC236}">
                      <a16:creationId xmlns:a16="http://schemas.microsoft.com/office/drawing/2014/main" id="{720E4C3F-AF1B-6A0F-3A64-26369C054147}"/>
                    </a:ext>
                  </a:extLst>
                </p:cNvPr>
                <p:cNvSpPr>
                  <a:spLocks noRot="1" noChangeAspect="1" noMove="1" noResize="1" noEditPoints="1" noAdjustHandles="1" noChangeArrowheads="1" noChangeShapeType="1" noTextEdit="1"/>
                </p:cNvSpPr>
                <p:nvPr/>
              </p:nvSpPr>
              <p:spPr>
                <a:xfrm>
                  <a:off x="8379754" y="1259163"/>
                  <a:ext cx="365805" cy="369332"/>
                </a:xfrm>
                <a:prstGeom prst="rect">
                  <a:avLst/>
                </a:prstGeom>
                <a:blipFill>
                  <a:blip r:embed="rId43"/>
                  <a:stretch>
                    <a:fillRect/>
                  </a:stretch>
                </a:blipFill>
              </p:spPr>
              <p:txBody>
                <a:bodyPr/>
                <a:lstStyle/>
                <a:p>
                  <a:r>
                    <a:rPr lang="pt-BR">
                      <a:noFill/>
                    </a:rPr>
                    <a:t> </a:t>
                  </a:r>
                </a:p>
              </p:txBody>
            </p:sp>
          </mc:Fallback>
        </mc:AlternateContent>
        <p:sp>
          <p:nvSpPr>
            <p:cNvPr id="43" name="Elipse 42">
              <a:extLst>
                <a:ext uri="{FF2B5EF4-FFF2-40B4-BE49-F238E27FC236}">
                  <a16:creationId xmlns:a16="http://schemas.microsoft.com/office/drawing/2014/main" id="{7BC59880-3162-D65B-B547-F870A0CF444D}"/>
                </a:ext>
              </a:extLst>
            </p:cNvPr>
            <p:cNvSpPr/>
            <p:nvPr/>
          </p:nvSpPr>
          <p:spPr>
            <a:xfrm>
              <a:off x="8076657" y="1960754"/>
              <a:ext cx="972000" cy="97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4" name="TextBox 19">
                  <a:extLst>
                    <a:ext uri="{FF2B5EF4-FFF2-40B4-BE49-F238E27FC236}">
                      <a16:creationId xmlns:a16="http://schemas.microsoft.com/office/drawing/2014/main" id="{DF789ADD-58AD-21BE-42CE-8FF68E7629B6}"/>
                    </a:ext>
                  </a:extLst>
                </p:cNvPr>
                <p:cNvSpPr txBox="1"/>
                <p:nvPr/>
              </p:nvSpPr>
              <p:spPr>
                <a:xfrm>
                  <a:off x="8645896" y="2055790"/>
                  <a:ext cx="128860" cy="837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sz="2000" i="1" smtClean="0">
                                <a:latin typeface="Cambria Math" panose="02040503050406030204" pitchFamily="18" charset="0"/>
                              </a:rPr>
                            </m:ctrlPr>
                          </m:naryPr>
                          <m:sub/>
                          <m:sup/>
                          <m:e/>
                        </m:nary>
                      </m:oMath>
                    </m:oMathPara>
                  </a14:m>
                  <a:endParaRPr lang="pt-BR" sz="2000" dirty="0"/>
                </a:p>
              </p:txBody>
            </p:sp>
          </mc:Choice>
          <mc:Fallback xmlns="">
            <p:sp>
              <p:nvSpPr>
                <p:cNvPr id="44" name="TextBox 19">
                  <a:extLst>
                    <a:ext uri="{FF2B5EF4-FFF2-40B4-BE49-F238E27FC236}">
                      <a16:creationId xmlns:a16="http://schemas.microsoft.com/office/drawing/2014/main" id="{DF789ADD-58AD-21BE-42CE-8FF68E7629B6}"/>
                    </a:ext>
                  </a:extLst>
                </p:cNvPr>
                <p:cNvSpPr txBox="1">
                  <a:spLocks noRot="1" noChangeAspect="1" noMove="1" noResize="1" noEditPoints="1" noAdjustHandles="1" noChangeArrowheads="1" noChangeShapeType="1" noTextEdit="1"/>
                </p:cNvSpPr>
                <p:nvPr/>
              </p:nvSpPr>
              <p:spPr>
                <a:xfrm>
                  <a:off x="8645896" y="2055790"/>
                  <a:ext cx="128860" cy="837665"/>
                </a:xfrm>
                <a:prstGeom prst="rect">
                  <a:avLst/>
                </a:prstGeom>
                <a:blipFill>
                  <a:blip r:embed="rId44"/>
                  <a:stretch>
                    <a:fillRect l="-209524"/>
                  </a:stretch>
                </a:blipFill>
              </p:spPr>
              <p:txBody>
                <a:bodyPr/>
                <a:lstStyle/>
                <a:p>
                  <a:r>
                    <a:rPr lang="pt-BR">
                      <a:noFill/>
                    </a:rPr>
                    <a:t> </a:t>
                  </a:r>
                </a:p>
              </p:txBody>
            </p:sp>
          </mc:Fallback>
        </mc:AlternateContent>
        <p:sp>
          <p:nvSpPr>
            <p:cNvPr id="45" name="Retângulo 44">
              <a:extLst>
                <a:ext uri="{FF2B5EF4-FFF2-40B4-BE49-F238E27FC236}">
                  <a16:creationId xmlns:a16="http://schemas.microsoft.com/office/drawing/2014/main" id="{0EA5B236-D4C7-AAC3-FD35-91890DC8C093}"/>
                </a:ext>
              </a:extLst>
            </p:cNvPr>
            <p:cNvSpPr/>
            <p:nvPr/>
          </p:nvSpPr>
          <p:spPr>
            <a:xfrm>
              <a:off x="9456575" y="2214291"/>
              <a:ext cx="682764" cy="4649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6" name="TextBox 28">
                  <a:extLst>
                    <a:ext uri="{FF2B5EF4-FFF2-40B4-BE49-F238E27FC236}">
                      <a16:creationId xmlns:a16="http://schemas.microsoft.com/office/drawing/2014/main" id="{BA0D270F-BEF9-1AD7-E5E0-0B1DADC2C689}"/>
                    </a:ext>
                  </a:extLst>
                </p:cNvPr>
                <p:cNvSpPr txBox="1"/>
                <p:nvPr/>
              </p:nvSpPr>
              <p:spPr>
                <a:xfrm>
                  <a:off x="9492895" y="2246698"/>
                  <a:ext cx="66750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smtClean="0">
                                <a:latin typeface="Cambria Math" panose="02040503050406030204" pitchFamily="18" charset="0"/>
                              </a:rPr>
                              <m:t>.</m:t>
                            </m:r>
                          </m:e>
                        </m:d>
                      </m:oMath>
                    </m:oMathPara>
                  </a14:m>
                  <a:endParaRPr lang="pt-BR" sz="2000" dirty="0"/>
                </a:p>
              </p:txBody>
            </p:sp>
          </mc:Choice>
          <mc:Fallback xmlns="">
            <p:sp>
              <p:nvSpPr>
                <p:cNvPr id="46" name="TextBox 28">
                  <a:extLst>
                    <a:ext uri="{FF2B5EF4-FFF2-40B4-BE49-F238E27FC236}">
                      <a16:creationId xmlns:a16="http://schemas.microsoft.com/office/drawing/2014/main" id="{BA0D270F-BEF9-1AD7-E5E0-0B1DADC2C689}"/>
                    </a:ext>
                  </a:extLst>
                </p:cNvPr>
                <p:cNvSpPr txBox="1">
                  <a:spLocks noRot="1" noChangeAspect="1" noMove="1" noResize="1" noEditPoints="1" noAdjustHandles="1" noChangeArrowheads="1" noChangeShapeType="1" noTextEdit="1"/>
                </p:cNvSpPr>
                <p:nvPr/>
              </p:nvSpPr>
              <p:spPr>
                <a:xfrm>
                  <a:off x="9492895" y="2246698"/>
                  <a:ext cx="667500" cy="400110"/>
                </a:xfrm>
                <a:prstGeom prst="rect">
                  <a:avLst/>
                </a:prstGeom>
                <a:blipFill>
                  <a:blip r:embed="rId45"/>
                  <a:stretch>
                    <a:fillRect l="-5455" b="-15385"/>
                  </a:stretch>
                </a:blipFill>
              </p:spPr>
              <p:txBody>
                <a:bodyPr/>
                <a:lstStyle/>
                <a:p>
                  <a:r>
                    <a:rPr lang="pt-BR">
                      <a:noFill/>
                    </a:rPr>
                    <a:t> </a:t>
                  </a:r>
                </a:p>
              </p:txBody>
            </p:sp>
          </mc:Fallback>
        </mc:AlternateContent>
        <p:cxnSp>
          <p:nvCxnSpPr>
            <p:cNvPr id="47" name="Straight Arrow Connector 27">
              <a:extLst>
                <a:ext uri="{FF2B5EF4-FFF2-40B4-BE49-F238E27FC236}">
                  <a16:creationId xmlns:a16="http://schemas.microsoft.com/office/drawing/2014/main" id="{FE7D2774-BCCC-58FC-6841-F2144FAB1B52}"/>
                </a:ext>
              </a:extLst>
            </p:cNvPr>
            <p:cNvCxnSpPr>
              <a:cxnSpLocks/>
            </p:cNvCxnSpPr>
            <p:nvPr/>
          </p:nvCxnSpPr>
          <p:spPr>
            <a:xfrm>
              <a:off x="10139339" y="2444001"/>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Chave Esquerda 47">
              <a:extLst>
                <a:ext uri="{FF2B5EF4-FFF2-40B4-BE49-F238E27FC236}">
                  <a16:creationId xmlns:a16="http://schemas.microsoft.com/office/drawing/2014/main" id="{A85BDA81-676C-BBEE-1452-B9AB881BF249}"/>
                </a:ext>
              </a:extLst>
            </p:cNvPr>
            <p:cNvSpPr/>
            <p:nvPr/>
          </p:nvSpPr>
          <p:spPr>
            <a:xfrm rot="16200000">
              <a:off x="8589470" y="1419890"/>
              <a:ext cx="370571" cy="4045792"/>
            </a:xfrm>
            <a:prstGeom prst="leftBrace">
              <a:avLst>
                <a:gd name="adj1" fmla="val 8333"/>
                <a:gd name="adj2" fmla="val 5027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49" name="Elipse 48">
              <a:extLst>
                <a:ext uri="{FF2B5EF4-FFF2-40B4-BE49-F238E27FC236}">
                  <a16:creationId xmlns:a16="http://schemas.microsoft.com/office/drawing/2014/main" id="{FFADAE37-E1A3-D571-0B9E-0D58F03EE1CD}"/>
                </a:ext>
              </a:extLst>
            </p:cNvPr>
            <p:cNvSpPr/>
            <p:nvPr/>
          </p:nvSpPr>
          <p:spPr>
            <a:xfrm>
              <a:off x="8774041" y="4112465"/>
              <a:ext cx="396000" cy="3960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Elipse 50">
              <a:extLst>
                <a:ext uri="{FF2B5EF4-FFF2-40B4-BE49-F238E27FC236}">
                  <a16:creationId xmlns:a16="http://schemas.microsoft.com/office/drawing/2014/main" id="{B1579F22-CFB5-7AD7-50FB-7099A6EA0C51}"/>
                </a:ext>
              </a:extLst>
            </p:cNvPr>
            <p:cNvSpPr/>
            <p:nvPr/>
          </p:nvSpPr>
          <p:spPr>
            <a:xfrm>
              <a:off x="9696543" y="4081165"/>
              <a:ext cx="396000" cy="3960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CaixaDeTexto 52">
              <a:extLst>
                <a:ext uri="{FF2B5EF4-FFF2-40B4-BE49-F238E27FC236}">
                  <a16:creationId xmlns:a16="http://schemas.microsoft.com/office/drawing/2014/main" id="{9FCC2844-4AC7-0A37-00A2-8D8A6DD63A4B}"/>
                </a:ext>
              </a:extLst>
            </p:cNvPr>
            <p:cNvSpPr txBox="1"/>
            <p:nvPr/>
          </p:nvSpPr>
          <p:spPr>
            <a:xfrm>
              <a:off x="6739987" y="4987448"/>
              <a:ext cx="1639767" cy="584775"/>
            </a:xfrm>
            <a:prstGeom prst="rect">
              <a:avLst/>
            </a:prstGeom>
            <a:noFill/>
          </p:spPr>
          <p:txBody>
            <a:bodyPr wrap="square" rtlCol="0">
              <a:spAutoFit/>
            </a:bodyPr>
            <a:lstStyle/>
            <a:p>
              <a:pPr algn="ctr"/>
              <a:r>
                <a:rPr lang="pt-BR" sz="1600" b="1" dirty="0"/>
                <a:t>Pesos ou parâmetros</a:t>
              </a:r>
            </a:p>
          </p:txBody>
        </p:sp>
        <p:cxnSp>
          <p:nvCxnSpPr>
            <p:cNvPr id="59" name="Conector: Curvo 58">
              <a:extLst>
                <a:ext uri="{FF2B5EF4-FFF2-40B4-BE49-F238E27FC236}">
                  <a16:creationId xmlns:a16="http://schemas.microsoft.com/office/drawing/2014/main" id="{8435D23A-4D03-E42F-2EC1-15BB15F7D72A}"/>
                </a:ext>
              </a:extLst>
            </p:cNvPr>
            <p:cNvCxnSpPr>
              <a:cxnSpLocks/>
              <a:stCxn id="49" idx="4"/>
              <a:endCxn id="75" idx="3"/>
            </p:cNvCxnSpPr>
            <p:nvPr/>
          </p:nvCxnSpPr>
          <p:spPr>
            <a:xfrm rot="5400000">
              <a:off x="8123151" y="4443259"/>
              <a:ext cx="783684" cy="91409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Curvo 62">
              <a:extLst>
                <a:ext uri="{FF2B5EF4-FFF2-40B4-BE49-F238E27FC236}">
                  <a16:creationId xmlns:a16="http://schemas.microsoft.com/office/drawing/2014/main" id="{A61729B6-5D12-523D-8337-ED028BF535D8}"/>
                </a:ext>
              </a:extLst>
            </p:cNvPr>
            <p:cNvCxnSpPr>
              <a:cxnSpLocks/>
              <a:stCxn id="51" idx="4"/>
              <a:endCxn id="75" idx="3"/>
            </p:cNvCxnSpPr>
            <p:nvPr/>
          </p:nvCxnSpPr>
          <p:spPr>
            <a:xfrm rot="5400000">
              <a:off x="8568752" y="3966358"/>
              <a:ext cx="814984" cy="183659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Retângulo 74">
              <a:extLst>
                <a:ext uri="{FF2B5EF4-FFF2-40B4-BE49-F238E27FC236}">
                  <a16:creationId xmlns:a16="http://schemas.microsoft.com/office/drawing/2014/main" id="{E30FC590-CD8A-1CA6-D23E-AEC1AA3A85D5}"/>
                </a:ext>
              </a:extLst>
            </p:cNvPr>
            <p:cNvSpPr/>
            <p:nvPr/>
          </p:nvSpPr>
          <p:spPr>
            <a:xfrm>
              <a:off x="7867445" y="5182573"/>
              <a:ext cx="190500" cy="2191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0519932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F60C62A-2C4D-0891-FBF4-EDB2179538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2225" y="1671638"/>
            <a:ext cx="7067550" cy="351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432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FA6979-106A-2CE5-04F2-4C77872FA1A7}"/>
              </a:ext>
            </a:extLst>
          </p:cNvPr>
          <p:cNvSpPr>
            <a:spLocks noGrp="1"/>
          </p:cNvSpPr>
          <p:nvPr>
            <p:ph type="title"/>
          </p:nvPr>
        </p:nvSpPr>
        <p:spPr/>
        <p:txBody>
          <a:bodyPr/>
          <a:lstStyle/>
          <a:p>
            <a:r>
              <a:rPr lang="pt-BR" dirty="0"/>
              <a:t>O que é uma rede neural artificial?</a:t>
            </a:r>
          </a:p>
        </p:txBody>
      </p:sp>
      <p:sp>
        <p:nvSpPr>
          <p:cNvPr id="3" name="Espaço Reservado para Conteúdo 2">
            <a:extLst>
              <a:ext uri="{FF2B5EF4-FFF2-40B4-BE49-F238E27FC236}">
                <a16:creationId xmlns:a16="http://schemas.microsoft.com/office/drawing/2014/main" id="{BD638BCF-E9BA-6EFE-BA14-BFF2AEB9C0D1}"/>
              </a:ext>
            </a:extLst>
          </p:cNvPr>
          <p:cNvSpPr>
            <a:spLocks noGrp="1"/>
          </p:cNvSpPr>
          <p:nvPr>
            <p:ph idx="1"/>
          </p:nvPr>
        </p:nvSpPr>
        <p:spPr>
          <a:xfrm>
            <a:off x="5809785" y="1825624"/>
            <a:ext cx="6191019" cy="5032375"/>
          </a:xfrm>
        </p:spPr>
        <p:txBody>
          <a:bodyPr>
            <a:normAutofit/>
          </a:bodyPr>
          <a:lstStyle/>
          <a:p>
            <a:r>
              <a:rPr lang="pt-BR" dirty="0"/>
              <a:t>É uma </a:t>
            </a:r>
            <a:r>
              <a:rPr lang="pt-BR" b="1" i="1" dirty="0"/>
              <a:t>conexão de camadas de neurônios artificiais</a:t>
            </a:r>
            <a:r>
              <a:rPr lang="pt-BR" dirty="0"/>
              <a:t>, ou também chamados de nós.</a:t>
            </a:r>
          </a:p>
          <a:p>
            <a:r>
              <a:rPr lang="pt-BR" dirty="0"/>
              <a:t>Os </a:t>
            </a:r>
            <a:r>
              <a:rPr lang="pt-BR" b="1" i="1" dirty="0"/>
              <a:t>neurônios artificiais </a:t>
            </a:r>
            <a:r>
              <a:rPr lang="pt-BR" dirty="0"/>
              <a:t>são </a:t>
            </a:r>
            <a:r>
              <a:rPr lang="pt-BR" b="1" i="1" dirty="0"/>
              <a:t>modelos matemáticos inspirados no funcionamento de um neurônio biológico</a:t>
            </a:r>
            <a:r>
              <a:rPr lang="pt-BR" dirty="0"/>
              <a:t>.</a:t>
            </a:r>
          </a:p>
          <a:p>
            <a:r>
              <a:rPr lang="pt-BR" dirty="0"/>
              <a:t>Os neurônios das diferentes camadas são conectados através dos </a:t>
            </a:r>
            <a:r>
              <a:rPr lang="pt-BR" b="1" i="1" dirty="0"/>
              <a:t>pesos sinápticos</a:t>
            </a:r>
            <a:r>
              <a:rPr lang="pt-BR" dirty="0"/>
              <a:t>, que determinam a força daquela conexão.</a:t>
            </a:r>
          </a:p>
        </p:txBody>
      </p:sp>
      <p:pic>
        <p:nvPicPr>
          <p:cNvPr id="35" name="Imagem 34">
            <a:extLst>
              <a:ext uri="{FF2B5EF4-FFF2-40B4-BE49-F238E27FC236}">
                <a16:creationId xmlns:a16="http://schemas.microsoft.com/office/drawing/2014/main" id="{D2FD0ED7-F258-7A91-D80A-BD9EE96E98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533" y="1577612"/>
            <a:ext cx="4383051" cy="4961300"/>
          </a:xfrm>
          <a:prstGeom prst="rect">
            <a:avLst/>
          </a:prstGeom>
        </p:spPr>
      </p:pic>
    </p:spTree>
    <p:extLst>
      <p:ext uri="{BB962C8B-B14F-4D97-AF65-F5344CB8AC3E}">
        <p14:creationId xmlns:p14="http://schemas.microsoft.com/office/powerpoint/2010/main" val="182118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7E755-11FB-5503-F077-DF631F5CB834}"/>
              </a:ext>
            </a:extLst>
          </p:cNvPr>
          <p:cNvSpPr>
            <a:spLocks noGrp="1"/>
          </p:cNvSpPr>
          <p:nvPr>
            <p:ph type="title"/>
          </p:nvPr>
        </p:nvSpPr>
        <p:spPr/>
        <p:txBody>
          <a:bodyPr/>
          <a:lstStyle/>
          <a:p>
            <a:r>
              <a:rPr lang="pt-BR" dirty="0"/>
              <a:t>Neurônio biológico</a:t>
            </a:r>
          </a:p>
        </p:txBody>
      </p:sp>
      <p:sp>
        <p:nvSpPr>
          <p:cNvPr id="3" name="Espaço Reservado para Conteúdo 2">
            <a:extLst>
              <a:ext uri="{FF2B5EF4-FFF2-40B4-BE49-F238E27FC236}">
                <a16:creationId xmlns:a16="http://schemas.microsoft.com/office/drawing/2014/main" id="{C151907C-2CEE-D100-622D-830DCF5CE15A}"/>
              </a:ext>
            </a:extLst>
          </p:cNvPr>
          <p:cNvSpPr>
            <a:spLocks noGrp="1"/>
          </p:cNvSpPr>
          <p:nvPr>
            <p:ph idx="1"/>
          </p:nvPr>
        </p:nvSpPr>
        <p:spPr>
          <a:xfrm>
            <a:off x="5629275" y="1825624"/>
            <a:ext cx="6425046" cy="5032375"/>
          </a:xfrm>
        </p:spPr>
        <p:txBody>
          <a:bodyPr>
            <a:normAutofit/>
          </a:bodyPr>
          <a:lstStyle/>
          <a:p>
            <a:r>
              <a:rPr lang="pt-BR" dirty="0"/>
              <a:t>São células que possuem </a:t>
            </a:r>
            <a:r>
              <a:rPr lang="pt-BR" b="1" i="1" dirty="0"/>
              <a:t>mecanismos eletroquímicos </a:t>
            </a:r>
            <a:r>
              <a:rPr lang="pt-BR" b="0" i="0" dirty="0">
                <a:effectLst/>
              </a:rPr>
              <a:t>para realizar a </a:t>
            </a:r>
            <a:r>
              <a:rPr lang="pt-BR" b="1" i="1" dirty="0">
                <a:effectLst/>
              </a:rPr>
              <a:t>transmissão de sinais elétricos </a:t>
            </a:r>
            <a:r>
              <a:rPr lang="pt-BR" b="0" i="0" dirty="0">
                <a:effectLst/>
              </a:rPr>
              <a:t>(i.e., informações) </a:t>
            </a:r>
            <a:r>
              <a:rPr lang="pt-BR" b="1" i="1" dirty="0">
                <a:effectLst/>
              </a:rPr>
              <a:t>ao longo do sistema nervoso</a:t>
            </a:r>
            <a:r>
              <a:rPr lang="pt-BR" dirty="0"/>
              <a:t>. </a:t>
            </a:r>
          </a:p>
          <a:p>
            <a:r>
              <a:rPr lang="pt-BR" dirty="0"/>
              <a:t>Têm três partes fundamentais:</a:t>
            </a:r>
            <a:r>
              <a:rPr lang="pt-BR" b="1" dirty="0"/>
              <a:t> </a:t>
            </a:r>
            <a:r>
              <a:rPr lang="pt-BR" dirty="0"/>
              <a:t>os </a:t>
            </a:r>
            <a:r>
              <a:rPr lang="pt-BR" b="1" i="1" dirty="0"/>
              <a:t>dendritos</a:t>
            </a:r>
            <a:r>
              <a:rPr lang="pt-BR" dirty="0"/>
              <a:t>, o </a:t>
            </a:r>
            <a:r>
              <a:rPr lang="pt-BR" b="1" i="1" dirty="0"/>
              <a:t>axônio</a:t>
            </a:r>
            <a:r>
              <a:rPr lang="pt-BR" dirty="0"/>
              <a:t> e o </a:t>
            </a:r>
            <a:r>
              <a:rPr lang="pt-BR" b="1" i="1" dirty="0"/>
              <a:t>corpo celular</a:t>
            </a:r>
            <a:r>
              <a:rPr lang="pt-BR" dirty="0"/>
              <a:t>, também chamado de </a:t>
            </a:r>
            <a:r>
              <a:rPr lang="pt-BR" b="1" i="1" dirty="0"/>
              <a:t>soma</a:t>
            </a:r>
            <a:r>
              <a:rPr lang="pt-BR" dirty="0"/>
              <a:t>.</a:t>
            </a:r>
          </a:p>
          <a:p>
            <a:r>
              <a:rPr lang="pt-BR" dirty="0"/>
              <a:t>Os </a:t>
            </a:r>
            <a:r>
              <a:rPr lang="pt-BR" b="1" i="1" dirty="0"/>
              <a:t>dendritos</a:t>
            </a:r>
            <a:r>
              <a:rPr lang="pt-BR" dirty="0"/>
              <a:t> recebem </a:t>
            </a:r>
            <a:r>
              <a:rPr lang="pt-BR" b="1" i="1" dirty="0"/>
              <a:t>estímulos vindos </a:t>
            </a:r>
            <a:r>
              <a:rPr lang="pt-BR" dirty="0"/>
              <a:t>de outros neurônios e os levam em direção ao </a:t>
            </a:r>
            <a:r>
              <a:rPr lang="pt-BR" b="1" i="1" dirty="0"/>
              <a:t>corpo celular</a:t>
            </a:r>
            <a:r>
              <a:rPr lang="pt-BR" dirty="0"/>
              <a:t>.</a:t>
            </a:r>
          </a:p>
        </p:txBody>
      </p:sp>
      <p:grpSp>
        <p:nvGrpSpPr>
          <p:cNvPr id="15" name="Agrupar 14">
            <a:extLst>
              <a:ext uri="{FF2B5EF4-FFF2-40B4-BE49-F238E27FC236}">
                <a16:creationId xmlns:a16="http://schemas.microsoft.com/office/drawing/2014/main" id="{969B708E-3193-1F66-DEDD-45860CC83E7A}"/>
              </a:ext>
            </a:extLst>
          </p:cNvPr>
          <p:cNvGrpSpPr/>
          <p:nvPr/>
        </p:nvGrpSpPr>
        <p:grpSpPr>
          <a:xfrm>
            <a:off x="-71873" y="2058398"/>
            <a:ext cx="5701148" cy="3587746"/>
            <a:chOff x="-71873" y="2058398"/>
            <a:chExt cx="5701148" cy="3587746"/>
          </a:xfrm>
        </p:grpSpPr>
        <p:pic>
          <p:nvPicPr>
            <p:cNvPr id="4" name="Picture 6" descr="Explainer: What is a neuron? | Science News for Students">
              <a:extLst>
                <a:ext uri="{FF2B5EF4-FFF2-40B4-BE49-F238E27FC236}">
                  <a16:creationId xmlns:a16="http://schemas.microsoft.com/office/drawing/2014/main" id="{B71EEF35-963B-11CA-3796-3E1341DE944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33" t="5158" r="3204" b="4941"/>
            <a:stretch/>
          </p:blipFill>
          <p:spPr bwMode="auto">
            <a:xfrm>
              <a:off x="137678" y="2318389"/>
              <a:ext cx="5491597" cy="314892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D747603-0B59-5C04-4746-FA2F84C8DFD2}"/>
                    </a:ext>
                  </a:extLst>
                </p:cNvPr>
                <p:cNvSpPr txBox="1"/>
                <p:nvPr/>
              </p:nvSpPr>
              <p:spPr>
                <a:xfrm>
                  <a:off x="3024185" y="317763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1</m:t>
                            </m:r>
                          </m:sub>
                        </m:sSub>
                      </m:oMath>
                    </m:oMathPara>
                  </a14:m>
                  <a:endParaRPr lang="pt-BR" sz="1400" dirty="0"/>
                </a:p>
              </p:txBody>
            </p:sp>
          </mc:Choice>
          <mc:Fallback xmlns="">
            <p:sp>
              <p:nvSpPr>
                <p:cNvPr id="5" name="CaixaDeTexto 4">
                  <a:extLst>
                    <a:ext uri="{FF2B5EF4-FFF2-40B4-BE49-F238E27FC236}">
                      <a16:creationId xmlns:a16="http://schemas.microsoft.com/office/drawing/2014/main" id="{9D747603-0B59-5C04-4746-FA2F84C8DFD2}"/>
                    </a:ext>
                  </a:extLst>
                </p:cNvPr>
                <p:cNvSpPr txBox="1">
                  <a:spLocks noRot="1" noChangeAspect="1" noMove="1" noResize="1" noEditPoints="1" noAdjustHandles="1" noChangeArrowheads="1" noChangeShapeType="1" noTextEdit="1"/>
                </p:cNvSpPr>
                <p:nvPr/>
              </p:nvSpPr>
              <p:spPr>
                <a:xfrm>
                  <a:off x="3024185" y="3177631"/>
                  <a:ext cx="419101" cy="307777"/>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5991B08-99B1-965F-6DD9-2741F01C2027}"/>
                    </a:ext>
                  </a:extLst>
                </p:cNvPr>
                <p:cNvSpPr txBox="1"/>
                <p:nvPr/>
              </p:nvSpPr>
              <p:spPr>
                <a:xfrm>
                  <a:off x="3024185" y="285033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2</m:t>
                            </m:r>
                          </m:sub>
                        </m:sSub>
                      </m:oMath>
                    </m:oMathPara>
                  </a14:m>
                  <a:endParaRPr lang="pt-BR" sz="1400" dirty="0"/>
                </a:p>
              </p:txBody>
            </p:sp>
          </mc:Choice>
          <mc:Fallback xmlns="">
            <p:sp>
              <p:nvSpPr>
                <p:cNvPr id="6" name="CaixaDeTexto 5">
                  <a:extLst>
                    <a:ext uri="{FF2B5EF4-FFF2-40B4-BE49-F238E27FC236}">
                      <a16:creationId xmlns:a16="http://schemas.microsoft.com/office/drawing/2014/main" id="{75991B08-99B1-965F-6DD9-2741F01C2027}"/>
                    </a:ext>
                  </a:extLst>
                </p:cNvPr>
                <p:cNvSpPr txBox="1">
                  <a:spLocks noRot="1" noChangeAspect="1" noMove="1" noResize="1" noEditPoints="1" noAdjustHandles="1" noChangeArrowheads="1" noChangeShapeType="1" noTextEdit="1"/>
                </p:cNvSpPr>
                <p:nvPr/>
              </p:nvSpPr>
              <p:spPr>
                <a:xfrm>
                  <a:off x="3024185" y="2850339"/>
                  <a:ext cx="419101" cy="30777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488EDE88-85B2-C326-7AA1-70B6691CF7A8}"/>
                    </a:ext>
                  </a:extLst>
                </p:cNvPr>
                <p:cNvSpPr txBox="1"/>
                <p:nvPr/>
              </p:nvSpPr>
              <p:spPr>
                <a:xfrm>
                  <a:off x="3233735" y="259554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3</m:t>
                            </m:r>
                          </m:sub>
                        </m:sSub>
                      </m:oMath>
                    </m:oMathPara>
                  </a14:m>
                  <a:endParaRPr lang="pt-BR" sz="1400" dirty="0"/>
                </a:p>
              </p:txBody>
            </p:sp>
          </mc:Choice>
          <mc:Fallback xmlns="">
            <p:sp>
              <p:nvSpPr>
                <p:cNvPr id="7" name="CaixaDeTexto 6">
                  <a:extLst>
                    <a:ext uri="{FF2B5EF4-FFF2-40B4-BE49-F238E27FC236}">
                      <a16:creationId xmlns:a16="http://schemas.microsoft.com/office/drawing/2014/main" id="{488EDE88-85B2-C326-7AA1-70B6691CF7A8}"/>
                    </a:ext>
                  </a:extLst>
                </p:cNvPr>
                <p:cNvSpPr txBox="1">
                  <a:spLocks noRot="1" noChangeAspect="1" noMove="1" noResize="1" noEditPoints="1" noAdjustHandles="1" noChangeArrowheads="1" noChangeShapeType="1" noTextEdit="1"/>
                </p:cNvSpPr>
                <p:nvPr/>
              </p:nvSpPr>
              <p:spPr>
                <a:xfrm>
                  <a:off x="3233735" y="2595541"/>
                  <a:ext cx="419101" cy="307777"/>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AC371989-0F76-A1F9-3B40-C00020C4BFD7}"/>
                    </a:ext>
                  </a:extLst>
                </p:cNvPr>
                <p:cNvSpPr txBox="1"/>
                <p:nvPr/>
              </p:nvSpPr>
              <p:spPr>
                <a:xfrm>
                  <a:off x="3529011" y="2139555"/>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4</m:t>
                            </m:r>
                          </m:sub>
                        </m:sSub>
                      </m:oMath>
                    </m:oMathPara>
                  </a14:m>
                  <a:endParaRPr lang="pt-BR" sz="1400" dirty="0"/>
                </a:p>
              </p:txBody>
            </p:sp>
          </mc:Choice>
          <mc:Fallback xmlns="">
            <p:sp>
              <p:nvSpPr>
                <p:cNvPr id="8" name="CaixaDeTexto 7">
                  <a:extLst>
                    <a:ext uri="{FF2B5EF4-FFF2-40B4-BE49-F238E27FC236}">
                      <a16:creationId xmlns:a16="http://schemas.microsoft.com/office/drawing/2014/main" id="{AC371989-0F76-A1F9-3B40-C00020C4BFD7}"/>
                    </a:ext>
                  </a:extLst>
                </p:cNvPr>
                <p:cNvSpPr txBox="1">
                  <a:spLocks noRot="1" noChangeAspect="1" noMove="1" noResize="1" noEditPoints="1" noAdjustHandles="1" noChangeArrowheads="1" noChangeShapeType="1" noTextEdit="1"/>
                </p:cNvSpPr>
                <p:nvPr/>
              </p:nvSpPr>
              <p:spPr>
                <a:xfrm>
                  <a:off x="3529011" y="2139555"/>
                  <a:ext cx="419101" cy="307777"/>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CD9064C4-44F7-CA0A-EF13-03B8F7EBE093}"/>
                    </a:ext>
                  </a:extLst>
                </p:cNvPr>
                <p:cNvSpPr txBox="1"/>
                <p:nvPr/>
              </p:nvSpPr>
              <p:spPr>
                <a:xfrm>
                  <a:off x="4431505" y="2058398"/>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𝑘</m:t>
                            </m:r>
                          </m:sub>
                        </m:sSub>
                      </m:oMath>
                    </m:oMathPara>
                  </a14:m>
                  <a:endParaRPr lang="pt-BR" sz="1400" dirty="0"/>
                </a:p>
              </p:txBody>
            </p:sp>
          </mc:Choice>
          <mc:Fallback xmlns="">
            <p:sp>
              <p:nvSpPr>
                <p:cNvPr id="9" name="CaixaDeTexto 8">
                  <a:extLst>
                    <a:ext uri="{FF2B5EF4-FFF2-40B4-BE49-F238E27FC236}">
                      <a16:creationId xmlns:a16="http://schemas.microsoft.com/office/drawing/2014/main" id="{CD9064C4-44F7-CA0A-EF13-03B8F7EBE093}"/>
                    </a:ext>
                  </a:extLst>
                </p:cNvPr>
                <p:cNvSpPr txBox="1">
                  <a:spLocks noRot="1" noChangeAspect="1" noMove="1" noResize="1" noEditPoints="1" noAdjustHandles="1" noChangeArrowheads="1" noChangeShapeType="1" noTextEdit="1"/>
                </p:cNvSpPr>
                <p:nvPr/>
              </p:nvSpPr>
              <p:spPr>
                <a:xfrm>
                  <a:off x="4431505" y="2058398"/>
                  <a:ext cx="419101" cy="307777"/>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FA801F61-3CAE-EBF3-E882-8568DBBDF348}"/>
                    </a:ext>
                  </a:extLst>
                </p:cNvPr>
                <p:cNvSpPr txBox="1"/>
                <p:nvPr/>
              </p:nvSpPr>
              <p:spPr>
                <a:xfrm>
                  <a:off x="3386136" y="406260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10" name="CaixaDeTexto 9">
                  <a:extLst>
                    <a:ext uri="{FF2B5EF4-FFF2-40B4-BE49-F238E27FC236}">
                      <a16:creationId xmlns:a16="http://schemas.microsoft.com/office/drawing/2014/main" id="{FA801F61-3CAE-EBF3-E882-8568DBBDF348}"/>
                    </a:ext>
                  </a:extLst>
                </p:cNvPr>
                <p:cNvSpPr txBox="1">
                  <a:spLocks noRot="1" noChangeAspect="1" noMove="1" noResize="1" noEditPoints="1" noAdjustHandles="1" noChangeArrowheads="1" noChangeShapeType="1" noTextEdit="1"/>
                </p:cNvSpPr>
                <p:nvPr/>
              </p:nvSpPr>
              <p:spPr>
                <a:xfrm>
                  <a:off x="3386136" y="4062609"/>
                  <a:ext cx="419101" cy="307777"/>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69AAFC83-7ECF-F778-6B16-BCB52B9C7818}"/>
                    </a:ext>
                  </a:extLst>
                </p:cNvPr>
                <p:cNvSpPr txBox="1"/>
                <p:nvPr/>
              </p:nvSpPr>
              <p:spPr>
                <a:xfrm>
                  <a:off x="0" y="5265190"/>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1" name="CaixaDeTexto 10">
                  <a:extLst>
                    <a:ext uri="{FF2B5EF4-FFF2-40B4-BE49-F238E27FC236}">
                      <a16:creationId xmlns:a16="http://schemas.microsoft.com/office/drawing/2014/main" id="{69AAFC83-7ECF-F778-6B16-BCB52B9C7818}"/>
                    </a:ext>
                  </a:extLst>
                </p:cNvPr>
                <p:cNvSpPr txBox="1">
                  <a:spLocks noRot="1" noChangeAspect="1" noMove="1" noResize="1" noEditPoints="1" noAdjustHandles="1" noChangeArrowheads="1" noChangeShapeType="1" noTextEdit="1"/>
                </p:cNvSpPr>
                <p:nvPr/>
              </p:nvSpPr>
              <p:spPr>
                <a:xfrm>
                  <a:off x="0" y="5265190"/>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2AE25DD5-437F-79AD-7C55-1EF2C6C9B3AA}"/>
                    </a:ext>
                  </a:extLst>
                </p:cNvPr>
                <p:cNvSpPr txBox="1"/>
                <p:nvPr/>
              </p:nvSpPr>
              <p:spPr>
                <a:xfrm>
                  <a:off x="507205" y="533836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2" name="CaixaDeTexto 11">
                  <a:extLst>
                    <a:ext uri="{FF2B5EF4-FFF2-40B4-BE49-F238E27FC236}">
                      <a16:creationId xmlns:a16="http://schemas.microsoft.com/office/drawing/2014/main" id="{2AE25DD5-437F-79AD-7C55-1EF2C6C9B3AA}"/>
                    </a:ext>
                  </a:extLst>
                </p:cNvPr>
                <p:cNvSpPr txBox="1">
                  <a:spLocks noRot="1" noChangeAspect="1" noMove="1" noResize="1" noEditPoints="1" noAdjustHandles="1" noChangeArrowheads="1" noChangeShapeType="1" noTextEdit="1"/>
                </p:cNvSpPr>
                <p:nvPr/>
              </p:nvSpPr>
              <p:spPr>
                <a:xfrm>
                  <a:off x="507205" y="5338367"/>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3C48D98A-1A73-8DBC-2C97-869FA80E74E2}"/>
                    </a:ext>
                  </a:extLst>
                </p:cNvPr>
                <p:cNvSpPr txBox="1"/>
                <p:nvPr/>
              </p:nvSpPr>
              <p:spPr>
                <a:xfrm>
                  <a:off x="214310" y="427360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3" name="CaixaDeTexto 12">
                  <a:extLst>
                    <a:ext uri="{FF2B5EF4-FFF2-40B4-BE49-F238E27FC236}">
                      <a16:creationId xmlns:a16="http://schemas.microsoft.com/office/drawing/2014/main" id="{3C48D98A-1A73-8DBC-2C97-869FA80E74E2}"/>
                    </a:ext>
                  </a:extLst>
                </p:cNvPr>
                <p:cNvSpPr txBox="1">
                  <a:spLocks noRot="1" noChangeAspect="1" noMove="1" noResize="1" noEditPoints="1" noAdjustHandles="1" noChangeArrowheads="1" noChangeShapeType="1" noTextEdit="1"/>
                </p:cNvSpPr>
                <p:nvPr/>
              </p:nvSpPr>
              <p:spPr>
                <a:xfrm>
                  <a:off x="214310" y="4273607"/>
                  <a:ext cx="419101" cy="307777"/>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C96A6FE7-EBFD-C8E4-DAB3-88CF634D7210}"/>
                    </a:ext>
                  </a:extLst>
                </p:cNvPr>
                <p:cNvSpPr txBox="1"/>
                <p:nvPr/>
              </p:nvSpPr>
              <p:spPr>
                <a:xfrm>
                  <a:off x="-71873" y="494821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4" name="CaixaDeTexto 13">
                  <a:extLst>
                    <a:ext uri="{FF2B5EF4-FFF2-40B4-BE49-F238E27FC236}">
                      <a16:creationId xmlns:a16="http://schemas.microsoft.com/office/drawing/2014/main" id="{C96A6FE7-EBFD-C8E4-DAB3-88CF634D7210}"/>
                    </a:ext>
                  </a:extLst>
                </p:cNvPr>
                <p:cNvSpPr txBox="1">
                  <a:spLocks noRot="1" noChangeAspect="1" noMove="1" noResize="1" noEditPoints="1" noAdjustHandles="1" noChangeArrowheads="1" noChangeShapeType="1" noTextEdit="1"/>
                </p:cNvSpPr>
                <p:nvPr/>
              </p:nvSpPr>
              <p:spPr>
                <a:xfrm>
                  <a:off x="-71873" y="4948219"/>
                  <a:ext cx="419101" cy="307777"/>
                </a:xfrm>
                <a:prstGeom prst="rect">
                  <a:avLst/>
                </a:prstGeom>
                <a:blipFill>
                  <a:blip r:embed="rId9"/>
                  <a:stretch>
                    <a:fillRect b="-2000"/>
                  </a:stretch>
                </a:blipFill>
              </p:spPr>
              <p:txBody>
                <a:bodyPr/>
                <a:lstStyle/>
                <a:p>
                  <a:r>
                    <a:rPr lang="pt-BR">
                      <a:noFill/>
                    </a:rPr>
                    <a:t> </a:t>
                  </a:r>
                </a:p>
              </p:txBody>
            </p:sp>
          </mc:Fallback>
        </mc:AlternateContent>
      </p:grpSp>
    </p:spTree>
    <p:extLst>
      <p:ext uri="{BB962C8B-B14F-4D97-AF65-F5344CB8AC3E}">
        <p14:creationId xmlns:p14="http://schemas.microsoft.com/office/powerpoint/2010/main" val="1535147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7E755-11FB-5503-F077-DF631F5CB834}"/>
              </a:ext>
            </a:extLst>
          </p:cNvPr>
          <p:cNvSpPr>
            <a:spLocks noGrp="1"/>
          </p:cNvSpPr>
          <p:nvPr>
            <p:ph type="title"/>
          </p:nvPr>
        </p:nvSpPr>
        <p:spPr/>
        <p:txBody>
          <a:bodyPr/>
          <a:lstStyle/>
          <a:p>
            <a:r>
              <a:rPr lang="pt-BR" dirty="0"/>
              <a:t>Neurônio biológico</a:t>
            </a:r>
          </a:p>
        </p:txBody>
      </p:sp>
      <p:sp>
        <p:nvSpPr>
          <p:cNvPr id="3" name="Espaço Reservado para Conteúdo 2">
            <a:extLst>
              <a:ext uri="{FF2B5EF4-FFF2-40B4-BE49-F238E27FC236}">
                <a16:creationId xmlns:a16="http://schemas.microsoft.com/office/drawing/2014/main" id="{C151907C-2CEE-D100-622D-830DCF5CE15A}"/>
              </a:ext>
            </a:extLst>
          </p:cNvPr>
          <p:cNvSpPr>
            <a:spLocks noGrp="1"/>
          </p:cNvSpPr>
          <p:nvPr>
            <p:ph idx="1"/>
          </p:nvPr>
        </p:nvSpPr>
        <p:spPr>
          <a:xfrm>
            <a:off x="5629275" y="1825624"/>
            <a:ext cx="6425046" cy="5032375"/>
          </a:xfrm>
        </p:spPr>
        <p:txBody>
          <a:bodyPr>
            <a:normAutofit/>
          </a:bodyPr>
          <a:lstStyle/>
          <a:p>
            <a:r>
              <a:rPr lang="pt-BR" dirty="0"/>
              <a:t>O </a:t>
            </a:r>
            <a:r>
              <a:rPr lang="pt-BR" b="1" i="1" dirty="0"/>
              <a:t>corpo celular</a:t>
            </a:r>
            <a:r>
              <a:rPr lang="pt-BR" dirty="0"/>
              <a:t> realiza a </a:t>
            </a:r>
            <a:r>
              <a:rPr lang="pt-BR" b="1" i="1" dirty="0"/>
              <a:t>integração</a:t>
            </a:r>
            <a:r>
              <a:rPr lang="pt-BR" dirty="0"/>
              <a:t> dos </a:t>
            </a:r>
            <a:r>
              <a:rPr lang="pt-BR" b="1" i="1" dirty="0"/>
              <a:t>estímulos</a:t>
            </a:r>
            <a:r>
              <a:rPr lang="pt-BR" dirty="0"/>
              <a:t>.</a:t>
            </a:r>
          </a:p>
          <a:p>
            <a:r>
              <a:rPr lang="pt-BR" dirty="0"/>
              <a:t>O </a:t>
            </a:r>
            <a:r>
              <a:rPr lang="pt-BR" b="1" i="1" dirty="0"/>
              <a:t>axônio</a:t>
            </a:r>
            <a:r>
              <a:rPr lang="pt-BR" dirty="0"/>
              <a:t> envia </a:t>
            </a:r>
            <a:r>
              <a:rPr lang="pt-BR" b="1" i="1" dirty="0"/>
              <a:t>impulsos</a:t>
            </a:r>
            <a:r>
              <a:rPr lang="pt-BR" dirty="0"/>
              <a:t> a outros neurônios através de seus </a:t>
            </a:r>
            <a:r>
              <a:rPr lang="pt-BR" b="1" i="1" dirty="0"/>
              <a:t>terminais</a:t>
            </a:r>
            <a:r>
              <a:rPr lang="pt-BR" dirty="0"/>
              <a:t>.</a:t>
            </a:r>
          </a:p>
          <a:p>
            <a:r>
              <a:rPr lang="pt-BR" dirty="0"/>
              <a:t>Os neurônios se comunicam uns com os outros através das </a:t>
            </a:r>
            <a:r>
              <a:rPr lang="pt-BR" b="1" i="1" dirty="0"/>
              <a:t>sinapses</a:t>
            </a:r>
            <a:r>
              <a:rPr lang="pt-BR" dirty="0"/>
              <a:t>, que são os pontos de contato entre os dentritos de um neurônio e os terminais do axônio de outros neurônios.</a:t>
            </a:r>
          </a:p>
        </p:txBody>
      </p:sp>
      <p:grpSp>
        <p:nvGrpSpPr>
          <p:cNvPr id="4" name="Agrupar 3">
            <a:extLst>
              <a:ext uri="{FF2B5EF4-FFF2-40B4-BE49-F238E27FC236}">
                <a16:creationId xmlns:a16="http://schemas.microsoft.com/office/drawing/2014/main" id="{2D96ECB5-848A-C88C-056F-52DA508E7224}"/>
              </a:ext>
            </a:extLst>
          </p:cNvPr>
          <p:cNvGrpSpPr/>
          <p:nvPr/>
        </p:nvGrpSpPr>
        <p:grpSpPr>
          <a:xfrm>
            <a:off x="-71873" y="2058398"/>
            <a:ext cx="5701148" cy="3587746"/>
            <a:chOff x="-71873" y="2058398"/>
            <a:chExt cx="5701148" cy="3587746"/>
          </a:xfrm>
        </p:grpSpPr>
        <p:pic>
          <p:nvPicPr>
            <p:cNvPr id="6" name="Picture 6" descr="Explainer: What is a neuron? | Science News for Students">
              <a:extLst>
                <a:ext uri="{FF2B5EF4-FFF2-40B4-BE49-F238E27FC236}">
                  <a16:creationId xmlns:a16="http://schemas.microsoft.com/office/drawing/2014/main" id="{759A4CA3-01FF-6AF2-87C1-457853CE01F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33" t="5158" r="3204" b="4941"/>
            <a:stretch/>
          </p:blipFill>
          <p:spPr bwMode="auto">
            <a:xfrm>
              <a:off x="137678" y="2318389"/>
              <a:ext cx="5491597" cy="314892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1426AD33-5765-CC42-08C3-2BCF4841ED32}"/>
                    </a:ext>
                  </a:extLst>
                </p:cNvPr>
                <p:cNvSpPr txBox="1"/>
                <p:nvPr/>
              </p:nvSpPr>
              <p:spPr>
                <a:xfrm>
                  <a:off x="3024185" y="317763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1</m:t>
                            </m:r>
                          </m:sub>
                        </m:sSub>
                      </m:oMath>
                    </m:oMathPara>
                  </a14:m>
                  <a:endParaRPr lang="pt-BR" sz="1400" dirty="0"/>
                </a:p>
              </p:txBody>
            </p:sp>
          </mc:Choice>
          <mc:Fallback xmlns="">
            <p:sp>
              <p:nvSpPr>
                <p:cNvPr id="7" name="CaixaDeTexto 6">
                  <a:extLst>
                    <a:ext uri="{FF2B5EF4-FFF2-40B4-BE49-F238E27FC236}">
                      <a16:creationId xmlns:a16="http://schemas.microsoft.com/office/drawing/2014/main" id="{1426AD33-5765-CC42-08C3-2BCF4841ED32}"/>
                    </a:ext>
                  </a:extLst>
                </p:cNvPr>
                <p:cNvSpPr txBox="1">
                  <a:spLocks noRot="1" noChangeAspect="1" noMove="1" noResize="1" noEditPoints="1" noAdjustHandles="1" noChangeArrowheads="1" noChangeShapeType="1" noTextEdit="1"/>
                </p:cNvSpPr>
                <p:nvPr/>
              </p:nvSpPr>
              <p:spPr>
                <a:xfrm>
                  <a:off x="3024185" y="3177631"/>
                  <a:ext cx="419101" cy="307777"/>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A3EB7877-CD22-CF2C-BF7F-0B3FC8CB3052}"/>
                    </a:ext>
                  </a:extLst>
                </p:cNvPr>
                <p:cNvSpPr txBox="1"/>
                <p:nvPr/>
              </p:nvSpPr>
              <p:spPr>
                <a:xfrm>
                  <a:off x="3024185" y="285033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2</m:t>
                            </m:r>
                          </m:sub>
                        </m:sSub>
                      </m:oMath>
                    </m:oMathPara>
                  </a14:m>
                  <a:endParaRPr lang="pt-BR" sz="1400" dirty="0"/>
                </a:p>
              </p:txBody>
            </p:sp>
          </mc:Choice>
          <mc:Fallback xmlns="">
            <p:sp>
              <p:nvSpPr>
                <p:cNvPr id="8" name="CaixaDeTexto 7">
                  <a:extLst>
                    <a:ext uri="{FF2B5EF4-FFF2-40B4-BE49-F238E27FC236}">
                      <a16:creationId xmlns:a16="http://schemas.microsoft.com/office/drawing/2014/main" id="{A3EB7877-CD22-CF2C-BF7F-0B3FC8CB3052}"/>
                    </a:ext>
                  </a:extLst>
                </p:cNvPr>
                <p:cNvSpPr txBox="1">
                  <a:spLocks noRot="1" noChangeAspect="1" noMove="1" noResize="1" noEditPoints="1" noAdjustHandles="1" noChangeArrowheads="1" noChangeShapeType="1" noTextEdit="1"/>
                </p:cNvSpPr>
                <p:nvPr/>
              </p:nvSpPr>
              <p:spPr>
                <a:xfrm>
                  <a:off x="3024185" y="2850339"/>
                  <a:ext cx="419101" cy="30777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2804298E-F08E-8578-9080-ECAB4DAD1CDE}"/>
                    </a:ext>
                  </a:extLst>
                </p:cNvPr>
                <p:cNvSpPr txBox="1"/>
                <p:nvPr/>
              </p:nvSpPr>
              <p:spPr>
                <a:xfrm>
                  <a:off x="3233735" y="259554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3</m:t>
                            </m:r>
                          </m:sub>
                        </m:sSub>
                      </m:oMath>
                    </m:oMathPara>
                  </a14:m>
                  <a:endParaRPr lang="pt-BR" sz="1400" dirty="0"/>
                </a:p>
              </p:txBody>
            </p:sp>
          </mc:Choice>
          <mc:Fallback xmlns="">
            <p:sp>
              <p:nvSpPr>
                <p:cNvPr id="9" name="CaixaDeTexto 8">
                  <a:extLst>
                    <a:ext uri="{FF2B5EF4-FFF2-40B4-BE49-F238E27FC236}">
                      <a16:creationId xmlns:a16="http://schemas.microsoft.com/office/drawing/2014/main" id="{2804298E-F08E-8578-9080-ECAB4DAD1CDE}"/>
                    </a:ext>
                  </a:extLst>
                </p:cNvPr>
                <p:cNvSpPr txBox="1">
                  <a:spLocks noRot="1" noChangeAspect="1" noMove="1" noResize="1" noEditPoints="1" noAdjustHandles="1" noChangeArrowheads="1" noChangeShapeType="1" noTextEdit="1"/>
                </p:cNvSpPr>
                <p:nvPr/>
              </p:nvSpPr>
              <p:spPr>
                <a:xfrm>
                  <a:off x="3233735" y="2595541"/>
                  <a:ext cx="419101" cy="307777"/>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222E6389-02E2-B0D7-830F-E940B5FE6251}"/>
                    </a:ext>
                  </a:extLst>
                </p:cNvPr>
                <p:cNvSpPr txBox="1"/>
                <p:nvPr/>
              </p:nvSpPr>
              <p:spPr>
                <a:xfrm>
                  <a:off x="3529011" y="2139555"/>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4</m:t>
                            </m:r>
                          </m:sub>
                        </m:sSub>
                      </m:oMath>
                    </m:oMathPara>
                  </a14:m>
                  <a:endParaRPr lang="pt-BR" sz="1400" dirty="0"/>
                </a:p>
              </p:txBody>
            </p:sp>
          </mc:Choice>
          <mc:Fallback xmlns="">
            <p:sp>
              <p:nvSpPr>
                <p:cNvPr id="10" name="CaixaDeTexto 9">
                  <a:extLst>
                    <a:ext uri="{FF2B5EF4-FFF2-40B4-BE49-F238E27FC236}">
                      <a16:creationId xmlns:a16="http://schemas.microsoft.com/office/drawing/2014/main" id="{222E6389-02E2-B0D7-830F-E940B5FE6251}"/>
                    </a:ext>
                  </a:extLst>
                </p:cNvPr>
                <p:cNvSpPr txBox="1">
                  <a:spLocks noRot="1" noChangeAspect="1" noMove="1" noResize="1" noEditPoints="1" noAdjustHandles="1" noChangeArrowheads="1" noChangeShapeType="1" noTextEdit="1"/>
                </p:cNvSpPr>
                <p:nvPr/>
              </p:nvSpPr>
              <p:spPr>
                <a:xfrm>
                  <a:off x="3529011" y="2139555"/>
                  <a:ext cx="419101" cy="307777"/>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B42E4CAB-BAEC-70F9-C539-CC7474AF4E6E}"/>
                    </a:ext>
                  </a:extLst>
                </p:cNvPr>
                <p:cNvSpPr txBox="1"/>
                <p:nvPr/>
              </p:nvSpPr>
              <p:spPr>
                <a:xfrm>
                  <a:off x="4431505" y="2058398"/>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𝑘</m:t>
                            </m:r>
                          </m:sub>
                        </m:sSub>
                      </m:oMath>
                    </m:oMathPara>
                  </a14:m>
                  <a:endParaRPr lang="pt-BR" sz="1400" dirty="0"/>
                </a:p>
              </p:txBody>
            </p:sp>
          </mc:Choice>
          <mc:Fallback xmlns="">
            <p:sp>
              <p:nvSpPr>
                <p:cNvPr id="11" name="CaixaDeTexto 10">
                  <a:extLst>
                    <a:ext uri="{FF2B5EF4-FFF2-40B4-BE49-F238E27FC236}">
                      <a16:creationId xmlns:a16="http://schemas.microsoft.com/office/drawing/2014/main" id="{B42E4CAB-BAEC-70F9-C539-CC7474AF4E6E}"/>
                    </a:ext>
                  </a:extLst>
                </p:cNvPr>
                <p:cNvSpPr txBox="1">
                  <a:spLocks noRot="1" noChangeAspect="1" noMove="1" noResize="1" noEditPoints="1" noAdjustHandles="1" noChangeArrowheads="1" noChangeShapeType="1" noTextEdit="1"/>
                </p:cNvSpPr>
                <p:nvPr/>
              </p:nvSpPr>
              <p:spPr>
                <a:xfrm>
                  <a:off x="4431505" y="2058398"/>
                  <a:ext cx="419101" cy="307777"/>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AB8D382C-F476-6225-C2D1-63AD58286DDF}"/>
                    </a:ext>
                  </a:extLst>
                </p:cNvPr>
                <p:cNvSpPr txBox="1"/>
                <p:nvPr/>
              </p:nvSpPr>
              <p:spPr>
                <a:xfrm>
                  <a:off x="3386136" y="406260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12" name="CaixaDeTexto 11">
                  <a:extLst>
                    <a:ext uri="{FF2B5EF4-FFF2-40B4-BE49-F238E27FC236}">
                      <a16:creationId xmlns:a16="http://schemas.microsoft.com/office/drawing/2014/main" id="{AB8D382C-F476-6225-C2D1-63AD58286DDF}"/>
                    </a:ext>
                  </a:extLst>
                </p:cNvPr>
                <p:cNvSpPr txBox="1">
                  <a:spLocks noRot="1" noChangeAspect="1" noMove="1" noResize="1" noEditPoints="1" noAdjustHandles="1" noChangeArrowheads="1" noChangeShapeType="1" noTextEdit="1"/>
                </p:cNvSpPr>
                <p:nvPr/>
              </p:nvSpPr>
              <p:spPr>
                <a:xfrm>
                  <a:off x="3386136" y="4062609"/>
                  <a:ext cx="419101" cy="307777"/>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1A24BA65-3B24-6F73-B703-EE543DC29EDF}"/>
                    </a:ext>
                  </a:extLst>
                </p:cNvPr>
                <p:cNvSpPr txBox="1"/>
                <p:nvPr/>
              </p:nvSpPr>
              <p:spPr>
                <a:xfrm>
                  <a:off x="0" y="5265190"/>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3" name="CaixaDeTexto 12">
                  <a:extLst>
                    <a:ext uri="{FF2B5EF4-FFF2-40B4-BE49-F238E27FC236}">
                      <a16:creationId xmlns:a16="http://schemas.microsoft.com/office/drawing/2014/main" id="{1A24BA65-3B24-6F73-B703-EE543DC29EDF}"/>
                    </a:ext>
                  </a:extLst>
                </p:cNvPr>
                <p:cNvSpPr txBox="1">
                  <a:spLocks noRot="1" noChangeAspect="1" noMove="1" noResize="1" noEditPoints="1" noAdjustHandles="1" noChangeArrowheads="1" noChangeShapeType="1" noTextEdit="1"/>
                </p:cNvSpPr>
                <p:nvPr/>
              </p:nvSpPr>
              <p:spPr>
                <a:xfrm>
                  <a:off x="0" y="5265190"/>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744E9EED-B077-89E6-B9E6-CD6C5BD17DE2}"/>
                    </a:ext>
                  </a:extLst>
                </p:cNvPr>
                <p:cNvSpPr txBox="1"/>
                <p:nvPr/>
              </p:nvSpPr>
              <p:spPr>
                <a:xfrm>
                  <a:off x="507205" y="533836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4" name="CaixaDeTexto 13">
                  <a:extLst>
                    <a:ext uri="{FF2B5EF4-FFF2-40B4-BE49-F238E27FC236}">
                      <a16:creationId xmlns:a16="http://schemas.microsoft.com/office/drawing/2014/main" id="{744E9EED-B077-89E6-B9E6-CD6C5BD17DE2}"/>
                    </a:ext>
                  </a:extLst>
                </p:cNvPr>
                <p:cNvSpPr txBox="1">
                  <a:spLocks noRot="1" noChangeAspect="1" noMove="1" noResize="1" noEditPoints="1" noAdjustHandles="1" noChangeArrowheads="1" noChangeShapeType="1" noTextEdit="1"/>
                </p:cNvSpPr>
                <p:nvPr/>
              </p:nvSpPr>
              <p:spPr>
                <a:xfrm>
                  <a:off x="507205" y="5338367"/>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092CAD5F-0BF8-939D-F4EC-0F88C1A87020}"/>
                    </a:ext>
                  </a:extLst>
                </p:cNvPr>
                <p:cNvSpPr txBox="1"/>
                <p:nvPr/>
              </p:nvSpPr>
              <p:spPr>
                <a:xfrm>
                  <a:off x="214310" y="427360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5" name="CaixaDeTexto 14">
                  <a:extLst>
                    <a:ext uri="{FF2B5EF4-FFF2-40B4-BE49-F238E27FC236}">
                      <a16:creationId xmlns:a16="http://schemas.microsoft.com/office/drawing/2014/main" id="{092CAD5F-0BF8-939D-F4EC-0F88C1A87020}"/>
                    </a:ext>
                  </a:extLst>
                </p:cNvPr>
                <p:cNvSpPr txBox="1">
                  <a:spLocks noRot="1" noChangeAspect="1" noMove="1" noResize="1" noEditPoints="1" noAdjustHandles="1" noChangeArrowheads="1" noChangeShapeType="1" noTextEdit="1"/>
                </p:cNvSpPr>
                <p:nvPr/>
              </p:nvSpPr>
              <p:spPr>
                <a:xfrm>
                  <a:off x="214310" y="4273607"/>
                  <a:ext cx="419101" cy="307777"/>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0569B0F1-5032-81E0-38FD-0E985591A83A}"/>
                    </a:ext>
                  </a:extLst>
                </p:cNvPr>
                <p:cNvSpPr txBox="1"/>
                <p:nvPr/>
              </p:nvSpPr>
              <p:spPr>
                <a:xfrm>
                  <a:off x="-71873" y="494821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6" name="CaixaDeTexto 15">
                  <a:extLst>
                    <a:ext uri="{FF2B5EF4-FFF2-40B4-BE49-F238E27FC236}">
                      <a16:creationId xmlns:a16="http://schemas.microsoft.com/office/drawing/2014/main" id="{0569B0F1-5032-81E0-38FD-0E985591A83A}"/>
                    </a:ext>
                  </a:extLst>
                </p:cNvPr>
                <p:cNvSpPr txBox="1">
                  <a:spLocks noRot="1" noChangeAspect="1" noMove="1" noResize="1" noEditPoints="1" noAdjustHandles="1" noChangeArrowheads="1" noChangeShapeType="1" noTextEdit="1"/>
                </p:cNvSpPr>
                <p:nvPr/>
              </p:nvSpPr>
              <p:spPr>
                <a:xfrm>
                  <a:off x="-71873" y="4948219"/>
                  <a:ext cx="419101" cy="307777"/>
                </a:xfrm>
                <a:prstGeom prst="rect">
                  <a:avLst/>
                </a:prstGeom>
                <a:blipFill>
                  <a:blip r:embed="rId9"/>
                  <a:stretch>
                    <a:fillRect b="-2000"/>
                  </a:stretch>
                </a:blipFill>
              </p:spPr>
              <p:txBody>
                <a:bodyPr/>
                <a:lstStyle/>
                <a:p>
                  <a:r>
                    <a:rPr lang="pt-BR">
                      <a:noFill/>
                    </a:rPr>
                    <a:t> </a:t>
                  </a:r>
                </a:p>
              </p:txBody>
            </p:sp>
          </mc:Fallback>
        </mc:AlternateContent>
      </p:grpSp>
    </p:spTree>
    <p:extLst>
      <p:ext uri="{BB962C8B-B14F-4D97-AF65-F5344CB8AC3E}">
        <p14:creationId xmlns:p14="http://schemas.microsoft.com/office/powerpoint/2010/main" val="2100228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7E755-11FB-5503-F077-DF631F5CB834}"/>
              </a:ext>
            </a:extLst>
          </p:cNvPr>
          <p:cNvSpPr>
            <a:spLocks noGrp="1"/>
          </p:cNvSpPr>
          <p:nvPr>
            <p:ph type="title"/>
          </p:nvPr>
        </p:nvSpPr>
        <p:spPr/>
        <p:txBody>
          <a:bodyPr/>
          <a:lstStyle/>
          <a:p>
            <a:r>
              <a:rPr lang="pt-BR" dirty="0"/>
              <a:t>Neurônio biológico</a:t>
            </a:r>
          </a:p>
        </p:txBody>
      </p:sp>
      <p:sp>
        <p:nvSpPr>
          <p:cNvPr id="3" name="Espaço Reservado para Conteúdo 2">
            <a:extLst>
              <a:ext uri="{FF2B5EF4-FFF2-40B4-BE49-F238E27FC236}">
                <a16:creationId xmlns:a16="http://schemas.microsoft.com/office/drawing/2014/main" id="{C151907C-2CEE-D100-622D-830DCF5CE15A}"/>
              </a:ext>
            </a:extLst>
          </p:cNvPr>
          <p:cNvSpPr>
            <a:spLocks noGrp="1"/>
          </p:cNvSpPr>
          <p:nvPr>
            <p:ph idx="1"/>
          </p:nvPr>
        </p:nvSpPr>
        <p:spPr>
          <a:xfrm>
            <a:off x="5629275" y="1825624"/>
            <a:ext cx="6425046" cy="5032375"/>
          </a:xfrm>
        </p:spPr>
        <p:txBody>
          <a:bodyPr>
            <a:normAutofit/>
          </a:bodyPr>
          <a:lstStyle/>
          <a:p>
            <a:r>
              <a:rPr lang="pt-BR" dirty="0"/>
              <a:t>Em termos simples, o funcionamento do </a:t>
            </a:r>
            <a:r>
              <a:rPr lang="pt-BR" b="1" i="1" dirty="0"/>
              <a:t>neurônio</a:t>
            </a:r>
            <a:r>
              <a:rPr lang="pt-BR" dirty="0"/>
              <a:t> pode ser explicado da seguinte forma:</a:t>
            </a:r>
          </a:p>
          <a:p>
            <a:pPr lvl="1">
              <a:buFont typeface="Wingdings" panose="05000000000000000000" pitchFamily="2" charset="2"/>
              <a:buChar char="§"/>
            </a:pPr>
            <a:r>
              <a:rPr lang="pt-BR" dirty="0"/>
              <a:t>Ele recebe estímulos elétricos a partir dos dendritos.</a:t>
            </a:r>
          </a:p>
          <a:p>
            <a:pPr lvl="1">
              <a:buFont typeface="Wingdings" panose="05000000000000000000" pitchFamily="2" charset="2"/>
              <a:buChar char="§"/>
            </a:pPr>
            <a:r>
              <a:rPr lang="pt-BR" dirty="0"/>
              <a:t>Esses estímulos são somados no corpo celular (</a:t>
            </a:r>
            <a:r>
              <a:rPr lang="pt-BR" i="1" dirty="0"/>
              <a:t>soma</a:t>
            </a:r>
            <a:r>
              <a:rPr lang="pt-BR" dirty="0"/>
              <a:t>).</a:t>
            </a:r>
          </a:p>
          <a:p>
            <a:pPr lvl="1">
              <a:buFont typeface="Wingdings" panose="05000000000000000000" pitchFamily="2" charset="2"/>
              <a:buChar char="§"/>
            </a:pPr>
            <a:r>
              <a:rPr lang="pt-BR" dirty="0"/>
              <a:t>Se a soma dos estímulos exceder um certo </a:t>
            </a:r>
            <a:r>
              <a:rPr lang="pt-BR" b="1" i="1" dirty="0"/>
              <a:t>limiar de ativação</a:t>
            </a:r>
            <a:r>
              <a:rPr lang="pt-BR" dirty="0"/>
              <a:t>, o </a:t>
            </a:r>
            <a:r>
              <a:rPr lang="pt-BR" b="1" i="1" dirty="0"/>
              <a:t>neurônio</a:t>
            </a:r>
            <a:r>
              <a:rPr lang="pt-BR" dirty="0"/>
              <a:t> gera um </a:t>
            </a:r>
            <a:r>
              <a:rPr lang="pt-BR" b="1" i="1" dirty="0"/>
              <a:t>impulso</a:t>
            </a:r>
            <a:r>
              <a:rPr lang="pt-BR" dirty="0"/>
              <a:t> (ou </a:t>
            </a:r>
            <a:r>
              <a:rPr lang="pt-BR" b="1" i="1" dirty="0"/>
              <a:t>potencial de ação</a:t>
            </a:r>
            <a:r>
              <a:rPr lang="pt-BR" dirty="0"/>
              <a:t>) que é enviado pelos terminais do axônio a outros neurônios através das </a:t>
            </a:r>
            <a:r>
              <a:rPr lang="pt-BR" b="1" i="1" dirty="0"/>
              <a:t>sinapses</a:t>
            </a:r>
            <a:r>
              <a:rPr lang="pt-BR" dirty="0"/>
              <a:t>.</a:t>
            </a:r>
          </a:p>
        </p:txBody>
      </p:sp>
      <p:pic>
        <p:nvPicPr>
          <p:cNvPr id="4" name="Picture 4" descr="4 -Potencial de ação em um membrana celular neuronal. | Download ...">
            <a:extLst>
              <a:ext uri="{FF2B5EF4-FFF2-40B4-BE49-F238E27FC236}">
                <a16:creationId xmlns:a16="http://schemas.microsoft.com/office/drawing/2014/main" id="{8D8030FA-31D6-D143-F6AE-EAED513397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21" t="7550" r="2824"/>
          <a:stretch/>
        </p:blipFill>
        <p:spPr bwMode="auto">
          <a:xfrm>
            <a:off x="602702" y="1970958"/>
            <a:ext cx="4616997" cy="4392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011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85AE58-CE14-CA98-8E06-900F544BEEF2}"/>
              </a:ext>
            </a:extLst>
          </p:cNvPr>
          <p:cNvSpPr>
            <a:spLocks noGrp="1"/>
          </p:cNvSpPr>
          <p:nvPr>
            <p:ph type="title"/>
          </p:nvPr>
        </p:nvSpPr>
        <p:spPr/>
        <p:txBody>
          <a:bodyPr/>
          <a:lstStyle/>
          <a:p>
            <a:r>
              <a:rPr lang="pt-BR" dirty="0"/>
              <a:t>Neurônio artificial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AD301D6-DB59-55AE-6500-3F2B8EBC51E6}"/>
                  </a:ext>
                </a:extLst>
              </p:cNvPr>
              <p:cNvSpPr>
                <a:spLocks noGrp="1"/>
              </p:cNvSpPr>
              <p:nvPr>
                <p:ph idx="1"/>
              </p:nvPr>
            </p:nvSpPr>
            <p:spPr>
              <a:xfrm>
                <a:off x="5819775" y="1690688"/>
                <a:ext cx="6257925" cy="5167312"/>
              </a:xfrm>
            </p:spPr>
            <p:txBody>
              <a:bodyPr>
                <a:normAutofit/>
              </a:bodyPr>
              <a:lstStyle/>
              <a:p>
                <a:r>
                  <a:rPr lang="pt-BR" dirty="0"/>
                  <a:t>Baseado no entendimento do funcionamento do neurônio biológico, a partir de meados da década de 40, pesquisadores propuseram o modelo matemático ao lado. </a:t>
                </a:r>
              </a:p>
              <a:p>
                <a:pPr lvl="1">
                  <a:buFont typeface="Wingdings" panose="05000000000000000000" pitchFamily="2" charset="2"/>
                  <a:buChar char="§"/>
                </a:pPr>
                <a:r>
                  <a:rPr lang="pt-BR" b="0" i="0" dirty="0">
                    <a:effectLst/>
                  </a:rPr>
                  <a:t>É uma simplificação e abstração do funcionamento do neurônio biológico.</a:t>
                </a:r>
              </a:p>
              <a:p>
                <a:r>
                  <a:rPr lang="pt-BR" dirty="0"/>
                  <a:t>Os </a:t>
                </a:r>
                <a:r>
                  <a:rPr lang="pt-BR" b="1" i="1" dirty="0"/>
                  <a:t>estímulos</a:t>
                </a:r>
                <a:r>
                  <a:rPr lang="pt-BR" dirty="0"/>
                  <a:t>, </a:t>
                </a:r>
                <a14:m>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𝑘</m:t>
                        </m:r>
                      </m:sub>
                    </m:sSub>
                    <m:r>
                      <a:rPr lang="pt-BR" sz="2400" b="0" i="1" smtClean="0">
                        <a:latin typeface="Cambria Math" panose="02040503050406030204" pitchFamily="18" charset="0"/>
                      </a:rPr>
                      <m:t>, </m:t>
                    </m:r>
                    <m:r>
                      <a:rPr lang="pt-BR" sz="2400" b="0" i="1" smtClean="0">
                        <a:latin typeface="Cambria Math" panose="02040503050406030204" pitchFamily="18" charset="0"/>
                      </a:rPr>
                      <m:t>𝑘</m:t>
                    </m:r>
                    <m:r>
                      <a:rPr lang="pt-BR" sz="2400" b="0" i="1" smtClean="0">
                        <a:latin typeface="Cambria Math" panose="02040503050406030204" pitchFamily="18" charset="0"/>
                      </a:rPr>
                      <m:t>=1,…, </m:t>
                    </m:r>
                    <m:r>
                      <a:rPr lang="pt-BR" sz="2400" b="0" i="1" smtClean="0">
                        <a:latin typeface="Cambria Math" panose="02040503050406030204" pitchFamily="18" charset="0"/>
                      </a:rPr>
                      <m:t>𝐾</m:t>
                    </m:r>
                  </m:oMath>
                </a14:m>
                <a:r>
                  <a:rPr lang="pt-BR" dirty="0"/>
                  <a:t>, são multiplicados pelos </a:t>
                </a:r>
                <a:r>
                  <a:rPr lang="pt-BR" b="1" i="1" dirty="0"/>
                  <a:t>pesos sinápticos</a:t>
                </a:r>
                <a:r>
                  <a:rPr lang="pt-BR" dirty="0"/>
                  <a:t>,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𝑤</m:t>
                        </m:r>
                      </m:e>
                      <m:sub>
                        <m:r>
                          <a:rPr lang="pt-BR" i="1">
                            <a:latin typeface="Cambria Math" panose="02040503050406030204" pitchFamily="18" charset="0"/>
                          </a:rPr>
                          <m:t>𝑘</m:t>
                        </m:r>
                      </m:sub>
                    </m:sSub>
                    <m:r>
                      <a:rPr lang="pt-BR" i="1">
                        <a:latin typeface="Cambria Math" panose="02040503050406030204" pitchFamily="18" charset="0"/>
                      </a:rPr>
                      <m:t>, </m:t>
                    </m:r>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r>
                  <a:rPr lang="pt-BR" dirty="0"/>
                  <a:t>, somados com o </a:t>
                </a:r>
                <a:r>
                  <a:rPr lang="pt-BR" b="1" i="1" dirty="0"/>
                  <a:t>peso de bias</a:t>
                </a:r>
                <a:r>
                  <a:rPr lang="pt-BR" dirty="0"/>
                  <a:t>, </a:t>
                </a:r>
                <a14:m>
                  <m:oMath xmlns:m="http://schemas.openxmlformats.org/officeDocument/2006/math">
                    <m:r>
                      <a:rPr lang="pt-BR" b="0" i="1" smtClean="0">
                        <a:latin typeface="Cambria Math" panose="02040503050406030204" pitchFamily="18" charset="0"/>
                      </a:rPr>
                      <m:t>𝑏</m:t>
                    </m:r>
                  </m:oMath>
                </a14:m>
                <a:r>
                  <a:rPr lang="pt-BR" dirty="0"/>
                  <a:t>,</a:t>
                </a:r>
                <a:r>
                  <a:rPr lang="pt-BR" b="1" i="1" dirty="0"/>
                  <a:t> </a:t>
                </a:r>
                <a:r>
                  <a:rPr lang="pt-BR" dirty="0"/>
                  <a:t>e o resultado é passado pela </a:t>
                </a:r>
                <a:r>
                  <a:rPr lang="pt-BR" b="1" i="1" dirty="0"/>
                  <a:t>função de ativação</a:t>
                </a:r>
                <a:r>
                  <a:rPr lang="pt-BR" dirty="0"/>
                  <a:t>,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a:t>
                </a:r>
              </a:p>
            </p:txBody>
          </p:sp>
        </mc:Choice>
        <mc:Fallback xmlns="">
          <p:sp>
            <p:nvSpPr>
              <p:cNvPr id="3" name="Espaço Reservado para Conteúdo 2">
                <a:extLst>
                  <a:ext uri="{FF2B5EF4-FFF2-40B4-BE49-F238E27FC236}">
                    <a16:creationId xmlns:a16="http://schemas.microsoft.com/office/drawing/2014/main" id="{7AD301D6-DB59-55AE-6500-3F2B8EBC51E6}"/>
                  </a:ext>
                </a:extLst>
              </p:cNvPr>
              <p:cNvSpPr>
                <a:spLocks noGrp="1" noRot="1" noChangeAspect="1" noMove="1" noResize="1" noEditPoints="1" noAdjustHandles="1" noChangeArrowheads="1" noChangeShapeType="1" noTextEdit="1"/>
              </p:cNvSpPr>
              <p:nvPr>
                <p:ph idx="1"/>
              </p:nvPr>
            </p:nvSpPr>
            <p:spPr>
              <a:xfrm>
                <a:off x="5819775" y="1690688"/>
                <a:ext cx="6257925" cy="5167312"/>
              </a:xfrm>
              <a:blipFill>
                <a:blip r:embed="rId3"/>
                <a:stretch>
                  <a:fillRect l="-1754" t="-1887" r="-2242"/>
                </a:stretch>
              </a:blipFill>
            </p:spPr>
            <p:txBody>
              <a:bodyPr/>
              <a:lstStyle/>
              <a:p>
                <a:r>
                  <a:rPr lang="pt-BR">
                    <a:noFill/>
                  </a:rPr>
                  <a:t> </a:t>
                </a:r>
              </a:p>
            </p:txBody>
          </p:sp>
        </mc:Fallback>
      </mc:AlternateContent>
      <p:sp>
        <p:nvSpPr>
          <p:cNvPr id="4" name="CaixaDeTexto 3">
            <a:extLst>
              <a:ext uri="{FF2B5EF4-FFF2-40B4-BE49-F238E27FC236}">
                <a16:creationId xmlns:a16="http://schemas.microsoft.com/office/drawing/2014/main" id="{B5A39511-41F6-F4F1-BA3F-9A287C51C073}"/>
              </a:ext>
            </a:extLst>
          </p:cNvPr>
          <p:cNvSpPr txBox="1"/>
          <p:nvPr/>
        </p:nvSpPr>
        <p:spPr>
          <a:xfrm>
            <a:off x="2047875" y="3765084"/>
            <a:ext cx="1495425" cy="523220"/>
          </a:xfrm>
          <a:prstGeom prst="rect">
            <a:avLst/>
          </a:prstGeom>
          <a:noFill/>
        </p:spPr>
        <p:txBody>
          <a:bodyPr wrap="square" rtlCol="0">
            <a:spAutoFit/>
          </a:bodyPr>
          <a:lstStyle/>
          <a:p>
            <a:pPr algn="ctr"/>
            <a:r>
              <a:rPr lang="pt-BR" sz="1400" dirty="0"/>
              <a:t>Soma ponderada dos estímulos</a:t>
            </a:r>
          </a:p>
        </p:txBody>
      </p:sp>
      <p:sp>
        <p:nvSpPr>
          <p:cNvPr id="5" name="CaixaDeTexto 4">
            <a:extLst>
              <a:ext uri="{FF2B5EF4-FFF2-40B4-BE49-F238E27FC236}">
                <a16:creationId xmlns:a16="http://schemas.microsoft.com/office/drawing/2014/main" id="{41ABEAFF-7ECD-135B-8EF6-58A24C4B6265}"/>
              </a:ext>
            </a:extLst>
          </p:cNvPr>
          <p:cNvSpPr txBox="1"/>
          <p:nvPr/>
        </p:nvSpPr>
        <p:spPr>
          <a:xfrm>
            <a:off x="3803130" y="3472518"/>
            <a:ext cx="1102245" cy="523220"/>
          </a:xfrm>
          <a:prstGeom prst="rect">
            <a:avLst/>
          </a:prstGeom>
          <a:noFill/>
        </p:spPr>
        <p:txBody>
          <a:bodyPr wrap="square" rtlCol="0">
            <a:spAutoFit/>
          </a:bodyPr>
          <a:lstStyle/>
          <a:p>
            <a:pPr algn="ctr"/>
            <a:r>
              <a:rPr lang="pt-BR" sz="1400" dirty="0"/>
              <a:t>Função de ativação</a:t>
            </a:r>
          </a:p>
        </p:txBody>
      </p:sp>
      <p:pic>
        <p:nvPicPr>
          <p:cNvPr id="8" name="Imagem 7">
            <a:extLst>
              <a:ext uri="{FF2B5EF4-FFF2-40B4-BE49-F238E27FC236}">
                <a16:creationId xmlns:a16="http://schemas.microsoft.com/office/drawing/2014/main" id="{BB19431B-48CA-461F-F023-3F8B2D5671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069" y="1593256"/>
            <a:ext cx="5299297" cy="4899619"/>
          </a:xfrm>
          <a:prstGeom prst="rect">
            <a:avLst/>
          </a:prstGeom>
        </p:spPr>
      </p:pic>
    </p:spTree>
    <p:extLst>
      <p:ext uri="{BB962C8B-B14F-4D97-AF65-F5344CB8AC3E}">
        <p14:creationId xmlns:p14="http://schemas.microsoft.com/office/powerpoint/2010/main" val="2529416055"/>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9224</TotalTime>
  <Words>4589</Words>
  <Application>Microsoft Office PowerPoint</Application>
  <PresentationFormat>Widescreen</PresentationFormat>
  <Paragraphs>362</Paragraphs>
  <Slides>43</Slides>
  <Notes>24</Notes>
  <HiddenSlides>0</HiddenSlides>
  <MMClips>0</MMClips>
  <ScaleCrop>false</ScaleCrop>
  <HeadingPairs>
    <vt:vector size="6" baseType="variant">
      <vt:variant>
        <vt:lpstr>Fontes usadas</vt:lpstr>
      </vt:variant>
      <vt:variant>
        <vt:i4>12</vt:i4>
      </vt:variant>
      <vt:variant>
        <vt:lpstr>Tema</vt:lpstr>
      </vt:variant>
      <vt:variant>
        <vt:i4>1</vt:i4>
      </vt:variant>
      <vt:variant>
        <vt:lpstr>Títulos de slides</vt:lpstr>
      </vt:variant>
      <vt:variant>
        <vt:i4>43</vt:i4>
      </vt:variant>
    </vt:vector>
  </HeadingPairs>
  <TitlesOfParts>
    <vt:vector size="56" baseType="lpstr">
      <vt:lpstr>Microsoft YaHei</vt:lpstr>
      <vt:lpstr>Arial</vt:lpstr>
      <vt:lpstr>Calibri</vt:lpstr>
      <vt:lpstr>Calibri Light</vt:lpstr>
      <vt:lpstr>Cambria Math</vt:lpstr>
      <vt:lpstr>CMR10</vt:lpstr>
      <vt:lpstr>CMSY10</vt:lpstr>
      <vt:lpstr>Google Sans</vt:lpstr>
      <vt:lpstr>NimbusRomNo9L-Medi</vt:lpstr>
      <vt:lpstr>NimbusRomNo9L-Regu</vt:lpstr>
      <vt:lpstr>Söhne</vt:lpstr>
      <vt:lpstr>Wingdings</vt:lpstr>
      <vt:lpstr>Tema do Office</vt:lpstr>
      <vt:lpstr>TP557 - Tópicos avançados em IoT e Machine Learning: Desafios do TinyML: Machine Learning</vt:lpstr>
      <vt:lpstr>Desafios da execução de ML em sistemas embarcados</vt:lpstr>
      <vt:lpstr>Deep Learning ou Aprendizado Profundo</vt:lpstr>
      <vt:lpstr>Deep Learning</vt:lpstr>
      <vt:lpstr>O que é uma rede neural artificial?</vt:lpstr>
      <vt:lpstr>Neurônio biológico</vt:lpstr>
      <vt:lpstr>Neurônio biológico</vt:lpstr>
      <vt:lpstr>Neurônio biológico</vt:lpstr>
      <vt:lpstr>Neurônio artificial</vt:lpstr>
      <vt:lpstr>Neurônio artificial</vt:lpstr>
      <vt:lpstr>Neurônio artificial</vt:lpstr>
      <vt:lpstr>Topologias de redes neurais artificiais</vt:lpstr>
      <vt:lpstr>Topologias de redes neurais artificiais</vt:lpstr>
      <vt:lpstr>Topologias de redes neurais artificiais</vt:lpstr>
      <vt:lpstr>Topologias de redes neurais artificiais</vt:lpstr>
      <vt:lpstr>Topologias de redes neurais artificiais</vt:lpstr>
      <vt:lpstr>Topologias de redes neurais artificiais</vt:lpstr>
      <vt:lpstr>Topologias de redes neurais artificiais</vt:lpstr>
      <vt:lpstr>Crescimento do tamanho dos modelos</vt:lpstr>
      <vt:lpstr>Crescimento do tamanho dos modelos</vt:lpstr>
      <vt:lpstr>Necessidades computacionais (2012 - Atual)</vt:lpstr>
      <vt:lpstr>Necessidades computacionais (desde 1958)</vt:lpstr>
      <vt:lpstr>Necessidades computacionais (desde 1958)</vt:lpstr>
      <vt:lpstr>Consequências do aumento da capacidade</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Técnicas de compressão dos modelos</vt:lpstr>
      <vt:lpstr>Apresentação do PowerPoint</vt:lpstr>
      <vt:lpstr>Apresentação do PowerPoint</vt:lpstr>
      <vt:lpstr>Atividades</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1800</cp:revision>
  <dcterms:created xsi:type="dcterms:W3CDTF">2020-01-20T13:50:05Z</dcterms:created>
  <dcterms:modified xsi:type="dcterms:W3CDTF">2023-07-23T01:22:21Z</dcterms:modified>
</cp:coreProperties>
</file>